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notesSlides/notesSlide9.xml" ContentType="application/vnd.openxmlformats-officedocument.presentationml.notesSlide+xml"/>
  <Override PartName="/ppt/slides/slide5.xml" ContentType="application/vnd.openxmlformats-officedocument.presentationml.slide+xml"/>
  <Override PartName="/ppt/slideLayouts/slideLayout11.xml" ContentType="application/vnd.openxmlformats-officedocument.presentationml.slideLayout+xml"/>
  <Override PartName="/ppt/notesSlides/notesSlide16.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notesSlides/notesSlide17.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Default Extension="pdf" ContentType="application/pdf"/>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notesSlides/notesSlide18.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notesSlides/notesSlide3.xml" ContentType="application/vnd.openxmlformats-officedocument.presentationml.notesSlide+xml"/>
  <Override PartName="/ppt/slides/slide17.xml" ContentType="application/vnd.openxmlformats-officedocument.presentationml.slide+xml"/>
  <Override PartName="/ppt/slides/slide8.xml" ContentType="application/vnd.openxmlformats-officedocument.presentationml.slide+xml"/>
  <Override PartName="/ppt/notesSlides/notesSlide19.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SpecialPlsOnTitleSld="0" saveSubsetFonts="1">
  <p:sldMasterIdLst>
    <p:sldMasterId id="2147483684" r:id="rId1"/>
  </p:sldMasterIdLst>
  <p:notesMasterIdLst>
    <p:notesMasterId r:id="rId21"/>
  </p:notesMasterIdLst>
  <p:sldIdLst>
    <p:sldId id="256" r:id="rId2"/>
    <p:sldId id="257" r:id="rId3"/>
    <p:sldId id="273" r:id="rId4"/>
    <p:sldId id="258" r:id="rId5"/>
    <p:sldId id="260" r:id="rId6"/>
    <p:sldId id="269" r:id="rId7"/>
    <p:sldId id="262" r:id="rId8"/>
    <p:sldId id="277" r:id="rId9"/>
    <p:sldId id="263" r:id="rId10"/>
    <p:sldId id="265" r:id="rId11"/>
    <p:sldId id="270" r:id="rId12"/>
    <p:sldId id="274" r:id="rId13"/>
    <p:sldId id="275" r:id="rId14"/>
    <p:sldId id="278" r:id="rId15"/>
    <p:sldId id="276" r:id="rId16"/>
    <p:sldId id="267" r:id="rId17"/>
    <p:sldId id="271" r:id="rId18"/>
    <p:sldId id="272" r:id="rId19"/>
    <p:sldId id="25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p:cViewPr varScale="1">
        <p:scale>
          <a:sx n="87" d="100"/>
          <a:sy n="87" d="100"/>
        </p:scale>
        <p:origin x="-856" y="-11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912"/>
    </p:cViewPr>
  </p:sorterViewPr>
  <p:notesViewPr>
    <p:cSldViewPr>
      <p:cViewPr varScale="1">
        <p:scale>
          <a:sx n="60" d="100"/>
          <a:sy n="60" d="100"/>
        </p:scale>
        <p:origin x="-2478" y="-7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C8ACC6-5B0A-4C82-916C-32CB185CC4ED}" type="datetimeFigureOut">
              <a:rPr lang="en-US" smtClean="0"/>
              <a:pPr/>
              <a:t>8/19/11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51D83C-991A-465A-88EA-3D9D4F7471D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651D83C-991A-465A-88EA-3D9D4F7471D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651D83C-991A-465A-88EA-3D9D4F7471D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651D83C-991A-465A-88EA-3D9D4F7471D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Assume that the choice</a:t>
            </a:r>
            <a:r>
              <a:rPr lang="en-US" baseline="0" dirty="0" smtClean="0"/>
              <a:t> of channel is independent of the term to be transmitted</a:t>
            </a:r>
            <a:endParaRPr lang="en-US" dirty="0"/>
          </a:p>
        </p:txBody>
      </p:sp>
      <p:sp>
        <p:nvSpPr>
          <p:cNvPr id="4" name="Slide Number Placeholder 3"/>
          <p:cNvSpPr>
            <a:spLocks noGrp="1"/>
          </p:cNvSpPr>
          <p:nvPr>
            <p:ph type="sldNum" sz="quarter" idx="10"/>
          </p:nvPr>
        </p:nvSpPr>
        <p:spPr/>
        <p:txBody>
          <a:bodyPr/>
          <a:lstStyle/>
          <a:p>
            <a:fld id="{4651D83C-991A-465A-88EA-3D9D4F7471D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Term independence</a:t>
            </a:r>
            <a:r>
              <a:rPr lang="en-US" baseline="0" dirty="0" smtClean="0"/>
              <a:t> might be a big assumption, so we also modeled term dependent channel probabilities.</a:t>
            </a:r>
          </a:p>
          <a:p>
            <a:r>
              <a:rPr lang="en-US" baseline="0" dirty="0" smtClean="0"/>
              <a:t>Maximize the difference between correct and all incorrect term choices</a:t>
            </a:r>
          </a:p>
          <a:p>
            <a:r>
              <a:rPr lang="en-US" baseline="0" dirty="0" smtClean="0"/>
              <a:t>Grapheme, Phoneme, Context, Acronym</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651D83C-991A-465A-88EA-3D9D4F7471D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Term independence</a:t>
            </a:r>
            <a:r>
              <a:rPr lang="en-US" baseline="0" dirty="0" smtClean="0"/>
              <a:t> might be a big assumption, so we also modeled term dependent channel probabilities.</a:t>
            </a:r>
          </a:p>
          <a:p>
            <a:r>
              <a:rPr lang="en-US" baseline="0" dirty="0" smtClean="0"/>
              <a:t>Maximize the difference between correct and all incorrect term choices</a:t>
            </a:r>
          </a:p>
          <a:p>
            <a:r>
              <a:rPr lang="en-US" baseline="0" dirty="0" smtClean="0"/>
              <a:t>Grapheme, Phoneme, Context, Acronym</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651D83C-991A-465A-88EA-3D9D4F7471D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651D83C-991A-465A-88EA-3D9D4F7471D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Accuracy is measured over all</a:t>
            </a:r>
            <a:r>
              <a:rPr lang="en-US" baseline="0" dirty="0" smtClean="0"/>
              <a:t> words, and most words are correct and we leave them alone, giving good accuracy.  Precision and recall are a function of the number and choice of words selected to </a:t>
            </a:r>
            <a:r>
              <a:rPr lang="en-US" baseline="0" dirty="0" smtClean="0"/>
              <a:t>correct and whether the correction is made correctly.</a:t>
            </a:r>
          </a:p>
          <a:p>
            <a:r>
              <a:rPr lang="en-US" baseline="0" dirty="0" smtClean="0"/>
              <a:t>We can reduce the error rate on Twitter by 1/3 (from 6% to 4%) and ½ on SMS (from 8% to 4%) over the machine translation approach.</a:t>
            </a:r>
            <a:endParaRPr lang="en-US" dirty="0"/>
          </a:p>
        </p:txBody>
      </p:sp>
      <p:sp>
        <p:nvSpPr>
          <p:cNvPr id="4" name="Slide Number Placeholder 3"/>
          <p:cNvSpPr>
            <a:spLocks noGrp="1"/>
          </p:cNvSpPr>
          <p:nvPr>
            <p:ph type="sldNum" sz="quarter" idx="10"/>
          </p:nvPr>
        </p:nvSpPr>
        <p:spPr/>
        <p:txBody>
          <a:bodyPr/>
          <a:lstStyle/>
          <a:p>
            <a:fld id="{4651D83C-991A-465A-88EA-3D9D4F7471D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Consider</a:t>
            </a:r>
            <a:r>
              <a:rPr lang="en-US" baseline="0" dirty="0" smtClean="0"/>
              <a:t> Phoneme, Grapheme, and Context.  If we emphasize Context on Twitter and no weight on the others, we get performance in class 0.  If we weight Phoneme .3 or .4 and Grapheme .4 or more, we get performance of class 5.  Shows that P&amp;G are important to Twitter results.  SMS needs all three.</a:t>
            </a:r>
            <a:endParaRPr lang="en-US" dirty="0"/>
          </a:p>
        </p:txBody>
      </p:sp>
      <p:sp>
        <p:nvSpPr>
          <p:cNvPr id="4" name="Slide Number Placeholder 3"/>
          <p:cNvSpPr>
            <a:spLocks noGrp="1"/>
          </p:cNvSpPr>
          <p:nvPr>
            <p:ph type="sldNum" sz="quarter" idx="10"/>
          </p:nvPr>
        </p:nvSpPr>
        <p:spPr/>
        <p:txBody>
          <a:bodyPr/>
          <a:lstStyle/>
          <a:p>
            <a:fld id="{4651D83C-991A-465A-88EA-3D9D4F7471D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651D83C-991A-465A-88EA-3D9D4F7471D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651D83C-991A-465A-88EA-3D9D4F7471D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651D83C-991A-465A-88EA-3D9D4F7471D8}"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651D83C-991A-465A-88EA-3D9D4F7471D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651D83C-991A-465A-88EA-3D9D4F7471D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Using </a:t>
            </a:r>
            <a:r>
              <a:rPr lang="en-US" dirty="0" err="1" smtClean="0"/>
              <a:t>Bayes</a:t>
            </a:r>
            <a:r>
              <a:rPr lang="en-US" dirty="0" smtClean="0"/>
              <a:t> Rule, we can ask for the</a:t>
            </a:r>
            <a:r>
              <a:rPr lang="en-US" baseline="0" dirty="0" smtClean="0"/>
              <a:t> </a:t>
            </a:r>
            <a:r>
              <a:rPr lang="en-US" baseline="0" dirty="0" err="1" smtClean="0"/>
              <a:t>t</a:t>
            </a:r>
            <a:r>
              <a:rPr lang="en-US" baseline="0" dirty="0" smtClean="0"/>
              <a:t> that maximizes </a:t>
            </a:r>
            <a:r>
              <a:rPr lang="en-US" baseline="0" dirty="0" err="1" smtClean="0"/>
              <a:t>P(observed</a:t>
            </a:r>
            <a:r>
              <a:rPr lang="en-US" baseline="0" dirty="0" smtClean="0"/>
              <a:t> word given the intended word </a:t>
            </a:r>
            <a:r>
              <a:rPr lang="en-US" baseline="0" dirty="0" err="1" smtClean="0"/>
              <a:t>t</a:t>
            </a:r>
            <a:r>
              <a:rPr lang="en-US" baseline="0" dirty="0" smtClean="0"/>
              <a:t>) * </a:t>
            </a:r>
            <a:r>
              <a:rPr lang="en-US" baseline="0" dirty="0" err="1" smtClean="0"/>
              <a:t>P(intended</a:t>
            </a:r>
            <a:r>
              <a:rPr lang="en-US" baseline="0" dirty="0" smtClean="0"/>
              <a:t> word)</a:t>
            </a:r>
            <a:endParaRPr lang="en-US" dirty="0"/>
          </a:p>
        </p:txBody>
      </p:sp>
      <p:sp>
        <p:nvSpPr>
          <p:cNvPr id="4" name="Slide Number Placeholder 3"/>
          <p:cNvSpPr>
            <a:spLocks noGrp="1"/>
          </p:cNvSpPr>
          <p:nvPr>
            <p:ph type="sldNum" sz="quarter" idx="10"/>
          </p:nvPr>
        </p:nvSpPr>
        <p:spPr/>
        <p:txBody>
          <a:bodyPr/>
          <a:lstStyle/>
          <a:p>
            <a:fld id="{4651D83C-991A-465A-88EA-3D9D4F7471D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Each of these channels</a:t>
            </a:r>
            <a:r>
              <a:rPr lang="en-US" baseline="0" dirty="0" smtClean="0"/>
              <a:t> can have a similar model.</a:t>
            </a:r>
            <a:endParaRPr lang="en-US" dirty="0"/>
          </a:p>
        </p:txBody>
      </p:sp>
      <p:sp>
        <p:nvSpPr>
          <p:cNvPr id="4" name="Slide Number Placeholder 3"/>
          <p:cNvSpPr>
            <a:spLocks noGrp="1"/>
          </p:cNvSpPr>
          <p:nvPr>
            <p:ph type="sldNum" sz="quarter" idx="10"/>
          </p:nvPr>
        </p:nvSpPr>
        <p:spPr/>
        <p:txBody>
          <a:bodyPr/>
          <a:lstStyle/>
          <a:p>
            <a:fld id="{4651D83C-991A-465A-88EA-3D9D4F7471D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Similarity</a:t>
            </a:r>
            <a:r>
              <a:rPr lang="en-US" baseline="0" dirty="0" smtClean="0"/>
              <a:t> between distorted word and possible intended word</a:t>
            </a:r>
            <a:endParaRPr lang="en-US" dirty="0" smtClean="0"/>
          </a:p>
          <a:p>
            <a:r>
              <a:rPr lang="en-US" dirty="0" smtClean="0"/>
              <a:t>Edit </a:t>
            </a:r>
            <a:r>
              <a:rPr lang="en-US" dirty="0" smtClean="0"/>
              <a:t>distance</a:t>
            </a:r>
          </a:p>
          <a:p>
            <a:r>
              <a:rPr lang="en-US" dirty="0" smtClean="0"/>
              <a:t>Consonant Skeleton</a:t>
            </a:r>
            <a:endParaRPr lang="en-US" dirty="0"/>
          </a:p>
        </p:txBody>
      </p:sp>
      <p:sp>
        <p:nvSpPr>
          <p:cNvPr id="4" name="Slide Number Placeholder 3"/>
          <p:cNvSpPr>
            <a:spLocks noGrp="1"/>
          </p:cNvSpPr>
          <p:nvPr>
            <p:ph type="sldNum" sz="quarter" idx="10"/>
          </p:nvPr>
        </p:nvSpPr>
        <p:spPr/>
        <p:txBody>
          <a:bodyPr/>
          <a:lstStyle/>
          <a:p>
            <a:fld id="{4651D83C-991A-465A-88EA-3D9D4F7471D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651D83C-991A-465A-88EA-3D9D4F7471D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651D83C-991A-465A-88EA-3D9D4F7471D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E76F8D8D-2D87-4C78-BB1E-48E74FE931C9}" type="datetime1">
              <a:rPr lang="en-US" smtClean="0"/>
              <a:pPr/>
              <a:t>8/19/11</a:t>
            </a:fld>
            <a:endParaRPr lang="en-US"/>
          </a:p>
        </p:txBody>
      </p:sp>
      <p:sp>
        <p:nvSpPr>
          <p:cNvPr id="17" name="Footer Placeholder 16"/>
          <p:cNvSpPr>
            <a:spLocks noGrp="1"/>
          </p:cNvSpPr>
          <p:nvPr>
            <p:ph type="ftr" sz="quarter" idx="11"/>
          </p:nvPr>
        </p:nvSpPr>
        <p:spPr>
          <a:xfrm>
            <a:off x="2898648" y="6355080"/>
            <a:ext cx="3474720" cy="365760"/>
          </a:xfrm>
        </p:spPr>
        <p:txBody>
          <a:bodyPr/>
          <a:lstStyle/>
          <a:p>
            <a:r>
              <a:rPr lang="en-US" smtClean="0"/>
              <a:t>The AAAI-11 Workshop on Analyzing Microtext</a:t>
            </a:r>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B6F15528-21DE-4FAA-801E-634DDDAF4B2B}"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D36F05E-1BE4-4377-99EA-CD4E01DCC8CF}" type="datetime1">
              <a:rPr lang="en-US" smtClean="0"/>
              <a:pPr/>
              <a:t>8/19/11</a:t>
            </a:fld>
            <a:endParaRPr lang="en-US"/>
          </a:p>
        </p:txBody>
      </p:sp>
      <p:sp>
        <p:nvSpPr>
          <p:cNvPr id="5" name="Footer Placeholder 4"/>
          <p:cNvSpPr>
            <a:spLocks noGrp="1"/>
          </p:cNvSpPr>
          <p:nvPr>
            <p:ph type="ftr" sz="quarter" idx="11"/>
          </p:nvPr>
        </p:nvSpPr>
        <p:spPr/>
        <p:txBody>
          <a:bodyPr/>
          <a:lstStyle/>
          <a:p>
            <a:r>
              <a:rPr lang="en-US" smtClean="0"/>
              <a:t>The AAAI-11 Workshop on Analyzing Microtext</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E345F01-B504-4275-83D4-DC3324AF6577}" type="datetime1">
              <a:rPr lang="en-US" smtClean="0"/>
              <a:pPr/>
              <a:t>8/19/11</a:t>
            </a:fld>
            <a:endParaRPr lang="en-US"/>
          </a:p>
        </p:txBody>
      </p:sp>
      <p:sp>
        <p:nvSpPr>
          <p:cNvPr id="5" name="Footer Placeholder 4"/>
          <p:cNvSpPr>
            <a:spLocks noGrp="1"/>
          </p:cNvSpPr>
          <p:nvPr>
            <p:ph type="ftr" sz="quarter" idx="11"/>
          </p:nvPr>
        </p:nvSpPr>
        <p:spPr/>
        <p:txBody>
          <a:bodyPr/>
          <a:lstStyle/>
          <a:p>
            <a:r>
              <a:rPr lang="en-US" smtClean="0"/>
              <a:t>The AAAI-11 Workshop on Analyzing Microtext</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a:xfrm>
            <a:off x="2819400" y="6356350"/>
            <a:ext cx="1831848" cy="365760"/>
          </a:xfrm>
        </p:spPr>
        <p:txBody>
          <a:bodyPr/>
          <a:lstStyle/>
          <a:p>
            <a:fld id="{5A399305-BCDE-4435-809C-D244D6BBE1A1}" type="datetime1">
              <a:rPr lang="en-US" smtClean="0"/>
              <a:pPr/>
              <a:t>8/19/11</a:t>
            </a:fld>
            <a:endParaRPr lang="en-US" dirty="0"/>
          </a:p>
        </p:txBody>
      </p:sp>
      <p:sp>
        <p:nvSpPr>
          <p:cNvPr id="5" name="Footer Placeholder 4"/>
          <p:cNvSpPr>
            <a:spLocks noGrp="1"/>
          </p:cNvSpPr>
          <p:nvPr>
            <p:ph type="ftr" sz="quarter" idx="11"/>
          </p:nvPr>
        </p:nvSpPr>
        <p:spPr>
          <a:xfrm>
            <a:off x="4956048" y="6356350"/>
            <a:ext cx="3730752" cy="365760"/>
          </a:xfrm>
        </p:spPr>
        <p:txBody>
          <a:bodyPr/>
          <a:lstStyle/>
          <a:p>
            <a:r>
              <a:rPr lang="en-US" dirty="0" smtClean="0"/>
              <a:t>The AAAI-11 Workshop on Analyzing </a:t>
            </a:r>
            <a:r>
              <a:rPr lang="en-US" dirty="0" err="1" smtClean="0"/>
              <a:t>Microtext</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A8AAC4BF-13CE-4717-AEE5-3528AC47D0B2}" type="datetime1">
              <a:rPr lang="en-US" smtClean="0"/>
              <a:pPr/>
              <a:t>8/19/11</a:t>
            </a:fld>
            <a:endParaRPr lang="en-US"/>
          </a:p>
        </p:txBody>
      </p:sp>
      <p:sp>
        <p:nvSpPr>
          <p:cNvPr id="5" name="Footer Placeholder 4"/>
          <p:cNvSpPr>
            <a:spLocks noGrp="1"/>
          </p:cNvSpPr>
          <p:nvPr>
            <p:ph type="ftr" sz="quarter" idx="11"/>
          </p:nvPr>
        </p:nvSpPr>
        <p:spPr>
          <a:xfrm>
            <a:off x="2898648" y="6355080"/>
            <a:ext cx="3474720" cy="365760"/>
          </a:xfrm>
        </p:spPr>
        <p:txBody>
          <a:bodyPr/>
          <a:lstStyle/>
          <a:p>
            <a:r>
              <a:rPr lang="en-US" smtClean="0"/>
              <a:t>The AAAI-11 Workshop on Analyzing Microtext</a:t>
            </a:r>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B6F15528-21DE-4FAA-801E-634DDDAF4B2B}"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6099A39-4E14-44F5-A0B0-B0C83C726308}" type="datetime1">
              <a:rPr lang="en-US" smtClean="0"/>
              <a:pPr/>
              <a:t>8/19/11</a:t>
            </a:fld>
            <a:endParaRPr lang="en-US"/>
          </a:p>
        </p:txBody>
      </p:sp>
      <p:sp>
        <p:nvSpPr>
          <p:cNvPr id="6" name="Footer Placeholder 5"/>
          <p:cNvSpPr>
            <a:spLocks noGrp="1"/>
          </p:cNvSpPr>
          <p:nvPr>
            <p:ph type="ftr" sz="quarter" idx="11"/>
          </p:nvPr>
        </p:nvSpPr>
        <p:spPr/>
        <p:txBody>
          <a:bodyPr/>
          <a:lstStyle/>
          <a:p>
            <a:r>
              <a:rPr lang="en-US" smtClean="0"/>
              <a:t>The AAAI-11 Workshop on Analyzing Microtext</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BB71C02-75CF-4008-80EE-4E1CF87EC5EB}" type="datetime1">
              <a:rPr lang="en-US" smtClean="0"/>
              <a:pPr/>
              <a:t>8/19/11</a:t>
            </a:fld>
            <a:endParaRPr lang="en-US"/>
          </a:p>
        </p:txBody>
      </p:sp>
      <p:sp>
        <p:nvSpPr>
          <p:cNvPr id="8" name="Footer Placeholder 7"/>
          <p:cNvSpPr>
            <a:spLocks noGrp="1"/>
          </p:cNvSpPr>
          <p:nvPr>
            <p:ph type="ftr" sz="quarter" idx="11"/>
          </p:nvPr>
        </p:nvSpPr>
        <p:spPr/>
        <p:txBody>
          <a:bodyPr/>
          <a:lstStyle/>
          <a:p>
            <a:r>
              <a:rPr lang="en-US" smtClean="0"/>
              <a:t>The AAAI-11 Workshop on Analyzing Microtext</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52B475F-60B3-46AE-8520-42D2F0B6F8DD}" type="datetime1">
              <a:rPr lang="en-US" smtClean="0"/>
              <a:pPr/>
              <a:t>8/19/11</a:t>
            </a:fld>
            <a:endParaRPr lang="en-US"/>
          </a:p>
        </p:txBody>
      </p:sp>
      <p:sp>
        <p:nvSpPr>
          <p:cNvPr id="4" name="Footer Placeholder 3"/>
          <p:cNvSpPr>
            <a:spLocks noGrp="1"/>
          </p:cNvSpPr>
          <p:nvPr>
            <p:ph type="ftr" sz="quarter" idx="11"/>
          </p:nvPr>
        </p:nvSpPr>
        <p:spPr/>
        <p:txBody>
          <a:bodyPr/>
          <a:lstStyle/>
          <a:p>
            <a:r>
              <a:rPr lang="en-US" smtClean="0"/>
              <a:t>The AAAI-11 Workshop on Analyzing Microtext</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A5BA0D-0E71-4761-B3DA-69F584CC07A8}" type="datetime1">
              <a:rPr lang="en-US" smtClean="0"/>
              <a:pPr/>
              <a:t>8/19/11</a:t>
            </a:fld>
            <a:endParaRPr lang="en-US"/>
          </a:p>
        </p:txBody>
      </p:sp>
      <p:sp>
        <p:nvSpPr>
          <p:cNvPr id="3" name="Footer Placeholder 2"/>
          <p:cNvSpPr>
            <a:spLocks noGrp="1"/>
          </p:cNvSpPr>
          <p:nvPr>
            <p:ph type="ftr" sz="quarter" idx="11"/>
          </p:nvPr>
        </p:nvSpPr>
        <p:spPr/>
        <p:txBody>
          <a:bodyPr/>
          <a:lstStyle/>
          <a:p>
            <a:r>
              <a:rPr lang="en-US" smtClean="0"/>
              <a:t>The AAAI-11 Workshop on Analyzing Microtext</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1D89522-9B2D-4716-9909-20A2FF90D2D5}" type="datetime1">
              <a:rPr lang="en-US" smtClean="0"/>
              <a:pPr/>
              <a:t>8/19/11</a:t>
            </a:fld>
            <a:endParaRPr lang="en-US"/>
          </a:p>
        </p:txBody>
      </p:sp>
      <p:sp>
        <p:nvSpPr>
          <p:cNvPr id="6" name="Footer Placeholder 5"/>
          <p:cNvSpPr>
            <a:spLocks noGrp="1"/>
          </p:cNvSpPr>
          <p:nvPr>
            <p:ph type="ftr" sz="quarter" idx="11"/>
          </p:nvPr>
        </p:nvSpPr>
        <p:spPr/>
        <p:txBody>
          <a:bodyPr/>
          <a:lstStyle/>
          <a:p>
            <a:r>
              <a:rPr lang="en-US" smtClean="0"/>
              <a:t>The AAAI-11 Workshop on Analyzing Microtext</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2257A52-366A-4C87-ACD6-D905AC49A9A1}" type="datetime1">
              <a:rPr lang="en-US" smtClean="0"/>
              <a:pPr/>
              <a:t>8/19/11</a:t>
            </a:fld>
            <a:endParaRPr lang="en-US"/>
          </a:p>
        </p:txBody>
      </p:sp>
      <p:sp>
        <p:nvSpPr>
          <p:cNvPr id="6" name="Footer Placeholder 5"/>
          <p:cNvSpPr>
            <a:spLocks noGrp="1"/>
          </p:cNvSpPr>
          <p:nvPr>
            <p:ph type="ftr" sz="quarter" idx="11"/>
          </p:nvPr>
        </p:nvSpPr>
        <p:spPr/>
        <p:txBody>
          <a:bodyPr/>
          <a:lstStyle/>
          <a:p>
            <a:r>
              <a:rPr lang="en-US" smtClean="0"/>
              <a:t>The AAAI-11 Workshop on Analyzing Microtext</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EDB84AC-EBA7-4B2B-AE06-70FD4412B047}" type="datetime1">
              <a:rPr lang="en-US" smtClean="0"/>
              <a:pPr/>
              <a:t>8/19/11</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r>
              <a:rPr lang="en-US" smtClean="0"/>
              <a:t>The AAAI-11 Workshop on Analyzing Microtext</a:t>
            </a:r>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6F15528-21DE-4FAA-801E-634DDDAF4B2B}"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8.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image" Target="../media/image11.png"/><Relationship Id="rId5" Type="http://schemas.openxmlformats.org/officeDocument/2006/relationships/image" Target="../media/image12.png"/><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4" Type="http://schemas.openxmlformats.org/officeDocument/2006/relationships/image" Target="../media/image12.png"/><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1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image" Target="../media/image14.pdf"/><Relationship Id="rId4" Type="http://schemas.openxmlformats.org/officeDocument/2006/relationships/image" Target="../media/image15.png"/><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Normalizing </a:t>
            </a:r>
            <a:r>
              <a:rPr lang="en-US" dirty="0" err="1" smtClean="0"/>
              <a:t>Microtext</a:t>
            </a:r>
            <a:endParaRPr lang="en-US" dirty="0"/>
          </a:p>
        </p:txBody>
      </p:sp>
      <p:sp>
        <p:nvSpPr>
          <p:cNvPr id="3" name="Subtitle 2"/>
          <p:cNvSpPr>
            <a:spLocks noGrp="1"/>
          </p:cNvSpPr>
          <p:nvPr>
            <p:ph type="subTitle" idx="1"/>
          </p:nvPr>
        </p:nvSpPr>
        <p:spPr/>
        <p:txBody>
          <a:bodyPr>
            <a:normAutofit fontScale="70000" lnSpcReduction="20000"/>
          </a:bodyPr>
          <a:lstStyle/>
          <a:p>
            <a:r>
              <a:rPr lang="en-US" dirty="0" err="1" smtClean="0"/>
              <a:t>Zhenzhen</a:t>
            </a:r>
            <a:r>
              <a:rPr lang="en-US" dirty="0" smtClean="0"/>
              <a:t> </a:t>
            </a:r>
            <a:r>
              <a:rPr lang="en-US" dirty="0" err="1" smtClean="0"/>
              <a:t>Xue</a:t>
            </a:r>
            <a:r>
              <a:rPr lang="en-US" dirty="0" smtClean="0"/>
              <a:t>, </a:t>
            </a:r>
            <a:r>
              <a:rPr lang="en-US" dirty="0" err="1" smtClean="0"/>
              <a:t>Dawei</a:t>
            </a:r>
            <a:r>
              <a:rPr lang="en-US" dirty="0" smtClean="0"/>
              <a:t> Yin and </a:t>
            </a:r>
            <a:r>
              <a:rPr lang="en-US" b="1" dirty="0" smtClean="0"/>
              <a:t>Brian D. Davison</a:t>
            </a:r>
          </a:p>
          <a:p>
            <a:r>
              <a:rPr lang="en-US" dirty="0" smtClean="0"/>
              <a:t>Lehigh University</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Channel Model – Context Channel</a:t>
            </a:r>
            <a:endParaRPr lang="en-US" dirty="0"/>
          </a:p>
        </p:txBody>
      </p:sp>
      <p:sp>
        <p:nvSpPr>
          <p:cNvPr id="3" name="Content Placeholder 2"/>
          <p:cNvSpPr>
            <a:spLocks noGrp="1"/>
          </p:cNvSpPr>
          <p:nvPr>
            <p:ph sz="quarter" idx="1"/>
          </p:nvPr>
        </p:nvSpPr>
        <p:spPr/>
        <p:txBody>
          <a:bodyPr/>
          <a:lstStyle/>
          <a:p>
            <a:r>
              <a:rPr lang="en-US" dirty="0" smtClean="0"/>
              <a:t>Incorporates context information</a:t>
            </a:r>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Channel Model </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10</a:t>
            </a:fld>
            <a:endParaRPr lang="en-US"/>
          </a:p>
        </p:txBody>
      </p:sp>
      <p:sp>
        <p:nvSpPr>
          <p:cNvPr id="8" name="Footer Placeholder 7"/>
          <p:cNvSpPr>
            <a:spLocks noGrp="1"/>
          </p:cNvSpPr>
          <p:nvPr>
            <p:ph type="ftr" sz="quarter" idx="11"/>
          </p:nvPr>
        </p:nvSpPr>
        <p:spPr/>
        <p:txBody>
          <a:bodyPr/>
          <a:lstStyle/>
          <a:p>
            <a:r>
              <a:rPr lang="en-US" smtClean="0"/>
              <a:t>The AAAI-11 Workshop on Analyzing Microtext</a:t>
            </a:r>
            <a:endParaRPr lang="en-US"/>
          </a:p>
        </p:txBody>
      </p:sp>
      <p:graphicFrame>
        <p:nvGraphicFramePr>
          <p:cNvPr id="9" name="Content Placeholder 10"/>
          <p:cNvGraphicFramePr>
            <a:graphicFrameLocks/>
          </p:cNvGraphicFramePr>
          <p:nvPr/>
        </p:nvGraphicFramePr>
        <p:xfrm>
          <a:off x="609600" y="1828800"/>
          <a:ext cx="8229600" cy="266192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i="0" dirty="0" smtClean="0"/>
                        <a:t>Observed</a:t>
                      </a:r>
                      <a:r>
                        <a:rPr lang="en-US" i="0" baseline="0" dirty="0" smtClean="0"/>
                        <a:t> Word</a:t>
                      </a:r>
                      <a:endParaRPr lang="en-US" i="0" dirty="0"/>
                    </a:p>
                  </a:txBody>
                  <a:tcPr/>
                </a:tc>
                <a:tc>
                  <a:txBody>
                    <a:bodyPr/>
                    <a:lstStyle/>
                    <a:p>
                      <a:r>
                        <a:rPr lang="en-US" dirty="0" smtClean="0"/>
                        <a:t>Candidates</a:t>
                      </a:r>
                      <a:endParaRPr lang="en-US" dirty="0"/>
                    </a:p>
                  </a:txBody>
                  <a:tcPr/>
                </a:tc>
                <a:tc>
                  <a:txBody>
                    <a:bodyPr/>
                    <a:lstStyle/>
                    <a:p>
                      <a:r>
                        <a:rPr lang="en-US" dirty="0" smtClean="0"/>
                        <a:t>Contexts &amp; </a:t>
                      </a:r>
                      <a:r>
                        <a:rPr lang="en-US" i="1" dirty="0" smtClean="0"/>
                        <a:t>Normalizations</a:t>
                      </a:r>
                      <a:endParaRPr lang="en-US" i="1" dirty="0"/>
                    </a:p>
                  </a:txBody>
                  <a:tcPr/>
                </a:tc>
              </a:tr>
              <a:tr h="370840">
                <a:tc>
                  <a:txBody>
                    <a:bodyPr/>
                    <a:lstStyle/>
                    <a:p>
                      <a:r>
                        <a:rPr lang="en-US" dirty="0" smtClean="0"/>
                        <a:t>yr</a:t>
                      </a:r>
                      <a:endParaRPr lang="en-US" dirty="0"/>
                    </a:p>
                  </a:txBody>
                  <a:tcPr/>
                </a:tc>
                <a:tc>
                  <a:txBody>
                    <a:bodyPr/>
                    <a:lstStyle/>
                    <a:p>
                      <a:r>
                        <a:rPr lang="en-US" dirty="0" smtClean="0"/>
                        <a:t>your, year</a:t>
                      </a:r>
                      <a:endParaRPr lang="en-US" dirty="0"/>
                    </a:p>
                  </a:txBody>
                  <a:tcPr/>
                </a:tc>
                <a:tc>
                  <a:txBody>
                    <a:bodyPr/>
                    <a:lstStyle/>
                    <a:p>
                      <a:r>
                        <a:rPr lang="en-US" dirty="0" smtClean="0"/>
                        <a:t>It’s yr (</a:t>
                      </a:r>
                      <a:r>
                        <a:rPr lang="en-US" i="1" dirty="0" smtClean="0"/>
                        <a:t>your</a:t>
                      </a:r>
                      <a:r>
                        <a:rPr lang="en-US" dirty="0" smtClean="0"/>
                        <a:t>) turn</a:t>
                      </a:r>
                    </a:p>
                    <a:p>
                      <a:r>
                        <a:rPr lang="en-US" dirty="0" smtClean="0"/>
                        <a:t>Happy</a:t>
                      </a:r>
                      <a:r>
                        <a:rPr lang="en-US" baseline="0" dirty="0" smtClean="0"/>
                        <a:t> new yr (</a:t>
                      </a:r>
                      <a:r>
                        <a:rPr lang="en-US" i="1" baseline="0" dirty="0" smtClean="0"/>
                        <a:t>year</a:t>
                      </a:r>
                      <a:r>
                        <a:rPr lang="en-US" baseline="0" dirty="0" smtClean="0"/>
                        <a:t>)</a:t>
                      </a:r>
                      <a:endParaRPr lang="en-US" dirty="0"/>
                    </a:p>
                  </a:txBody>
                  <a:tcPr/>
                </a:tc>
              </a:tr>
              <a:tr h="370840">
                <a:tc>
                  <a:txBody>
                    <a:bodyPr/>
                    <a:lstStyle/>
                    <a:p>
                      <a:r>
                        <a:rPr lang="en-US" dirty="0" err="1" smtClean="0"/>
                        <a:t>wll</a:t>
                      </a:r>
                      <a:endParaRPr lang="en-US" dirty="0"/>
                    </a:p>
                  </a:txBody>
                  <a:tcPr/>
                </a:tc>
                <a:tc>
                  <a:txBody>
                    <a:bodyPr/>
                    <a:lstStyle/>
                    <a:p>
                      <a:r>
                        <a:rPr lang="en-US" dirty="0" smtClean="0"/>
                        <a:t>will, well, wall</a:t>
                      </a:r>
                      <a:endParaRPr lang="en-US" dirty="0"/>
                    </a:p>
                  </a:txBody>
                  <a:tcPr/>
                </a:tc>
                <a:tc>
                  <a:txBody>
                    <a:bodyPr/>
                    <a:lstStyle/>
                    <a:p>
                      <a:r>
                        <a:rPr lang="en-US" dirty="0" smtClean="0"/>
                        <a:t>I </a:t>
                      </a:r>
                      <a:r>
                        <a:rPr lang="en-US" dirty="0" err="1" smtClean="0"/>
                        <a:t>wll</a:t>
                      </a:r>
                      <a:r>
                        <a:rPr lang="en-US" dirty="0" smtClean="0"/>
                        <a:t> (</a:t>
                      </a:r>
                      <a:r>
                        <a:rPr lang="en-US" i="1" dirty="0" smtClean="0"/>
                        <a:t>will</a:t>
                      </a:r>
                      <a:r>
                        <a:rPr lang="en-US" dirty="0" smtClean="0"/>
                        <a:t>) leave</a:t>
                      </a:r>
                      <a:endParaRPr lang="en-US" dirty="0"/>
                    </a:p>
                  </a:txBody>
                  <a:tcPr/>
                </a:tc>
              </a:tr>
              <a:tr h="370840">
                <a:tc>
                  <a:txBody>
                    <a:bodyPr/>
                    <a:lstStyle/>
                    <a:p>
                      <a:r>
                        <a:rPr lang="en-US" dirty="0" smtClean="0"/>
                        <a:t>bin</a:t>
                      </a:r>
                      <a:endParaRPr lang="en-US" dirty="0"/>
                    </a:p>
                  </a:txBody>
                  <a:tcPr/>
                </a:tc>
                <a:tc>
                  <a:txBody>
                    <a:bodyPr/>
                    <a:lstStyle/>
                    <a:p>
                      <a:r>
                        <a:rPr lang="en-US" dirty="0" smtClean="0"/>
                        <a:t>bin, been</a:t>
                      </a:r>
                      <a:endParaRPr lang="en-US" dirty="0"/>
                    </a:p>
                  </a:txBody>
                  <a:tcPr/>
                </a:tc>
                <a:tc>
                  <a:txBody>
                    <a:bodyPr/>
                    <a:lstStyle/>
                    <a:p>
                      <a:r>
                        <a:rPr lang="en-US" dirty="0" smtClean="0"/>
                        <a:t>Have</a:t>
                      </a:r>
                      <a:r>
                        <a:rPr lang="en-US" baseline="0" dirty="0" smtClean="0"/>
                        <a:t> bin (</a:t>
                      </a:r>
                      <a:r>
                        <a:rPr lang="en-US" i="1" baseline="0" dirty="0" smtClean="0"/>
                        <a:t>been</a:t>
                      </a:r>
                      <a:r>
                        <a:rPr lang="en-US" baseline="0" dirty="0" smtClean="0"/>
                        <a:t>) really happy since…</a:t>
                      </a:r>
                    </a:p>
                  </a:txBody>
                  <a:tcPr/>
                </a:tc>
              </a:tr>
              <a:tr h="370840">
                <a:tc>
                  <a:txBody>
                    <a:bodyPr/>
                    <a:lstStyle/>
                    <a:p>
                      <a:r>
                        <a:rPr lang="en-US" dirty="0" smtClean="0"/>
                        <a:t>no</a:t>
                      </a:r>
                      <a:endParaRPr lang="en-US" dirty="0"/>
                    </a:p>
                  </a:txBody>
                  <a:tcPr/>
                </a:tc>
                <a:tc>
                  <a:txBody>
                    <a:bodyPr/>
                    <a:lstStyle/>
                    <a:p>
                      <a:r>
                        <a:rPr lang="en-US" dirty="0" smtClean="0"/>
                        <a:t>no, know</a:t>
                      </a:r>
                      <a:endParaRPr lang="en-US" dirty="0"/>
                    </a:p>
                  </a:txBody>
                  <a:tcPr/>
                </a:tc>
                <a:tc>
                  <a:txBody>
                    <a:bodyPr/>
                    <a:lstStyle/>
                    <a:p>
                      <a:r>
                        <a:rPr lang="en-US" baseline="0" dirty="0" smtClean="0"/>
                        <a:t>Don’t no (</a:t>
                      </a:r>
                      <a:r>
                        <a:rPr lang="en-US" i="1" baseline="0" dirty="0" smtClean="0"/>
                        <a:t>know</a:t>
                      </a:r>
                      <a:r>
                        <a:rPr lang="en-US" baseline="0" dirty="0" smtClean="0"/>
                        <a:t>) why</a:t>
                      </a:r>
                    </a:p>
                  </a:txBody>
                  <a:tcPr/>
                </a:tc>
              </a:tr>
            </a:tbl>
          </a:graphicData>
        </a:graphic>
      </p:graphicFrame>
      <p:pic>
        <p:nvPicPr>
          <p:cNvPr id="5122" name="Picture 2"/>
          <p:cNvPicPr>
            <a:picLocks noChangeAspect="1" noChangeArrowheads="1"/>
          </p:cNvPicPr>
          <p:nvPr/>
        </p:nvPicPr>
        <p:blipFill>
          <a:blip r:embed="rId3" cstate="print"/>
          <a:srcRect/>
          <a:stretch>
            <a:fillRect/>
          </a:stretch>
        </p:blipFill>
        <p:spPr bwMode="auto">
          <a:xfrm>
            <a:off x="990600" y="5029200"/>
            <a:ext cx="3820297" cy="533400"/>
          </a:xfrm>
          <a:prstGeom prst="rect">
            <a:avLst/>
          </a:prstGeom>
          <a:noFill/>
          <a:ln w="9525">
            <a:noFill/>
            <a:miter lim="800000"/>
            <a:headEnd/>
            <a:tailEnd/>
          </a:ln>
        </p:spPr>
      </p:pic>
      <p:sp>
        <p:nvSpPr>
          <p:cNvPr id="11" name="Rounded Rectangular Callout 10"/>
          <p:cNvSpPr/>
          <p:nvPr/>
        </p:nvSpPr>
        <p:spPr>
          <a:xfrm>
            <a:off x="4724400" y="5410200"/>
            <a:ext cx="3505200" cy="838200"/>
          </a:xfrm>
          <a:prstGeom prst="wedgeRoundRectCallout">
            <a:avLst>
              <a:gd name="adj1" fmla="val -82035"/>
              <a:gd name="adj2" fmla="val -48983"/>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Context probability based on language models (e.g., Microsoft Web N-gram Service)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Channel Model – Acronym Channel</a:t>
            </a:r>
            <a:endParaRPr lang="en-US" dirty="0"/>
          </a:p>
        </p:txBody>
      </p:sp>
      <p:sp>
        <p:nvSpPr>
          <p:cNvPr id="3" name="Footer Placeholder 2"/>
          <p:cNvSpPr>
            <a:spLocks noGrp="1"/>
          </p:cNvSpPr>
          <p:nvPr>
            <p:ph type="ftr" sz="quarter" idx="11"/>
          </p:nvPr>
        </p:nvSpPr>
        <p:spPr/>
        <p:txBody>
          <a:bodyPr/>
          <a:lstStyle/>
          <a:p>
            <a:r>
              <a:rPr lang="en-US" smtClean="0"/>
              <a:t>The AAAI-11 Workshop on Analyzing Microtext</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
        <p:nvSpPr>
          <p:cNvPr id="5" name="Content Placeholder 4"/>
          <p:cNvSpPr>
            <a:spLocks noGrp="1"/>
          </p:cNvSpPr>
          <p:nvPr>
            <p:ph sz="quarter" idx="1"/>
          </p:nvPr>
        </p:nvSpPr>
        <p:spPr/>
        <p:txBody>
          <a:bodyPr/>
          <a:lstStyle/>
          <a:p>
            <a:r>
              <a:rPr lang="en-US" dirty="0" smtClean="0"/>
              <a:t>Word to phrase (one-to-many) normalization </a:t>
            </a:r>
          </a:p>
          <a:p>
            <a:pPr lvl="1"/>
            <a:r>
              <a:rPr lang="en-US" dirty="0" smtClean="0"/>
              <a:t>E.g., ASAP, FYI, LOL</a:t>
            </a:r>
          </a:p>
          <a:p>
            <a:r>
              <a:rPr lang="en-US" dirty="0" smtClean="0"/>
              <a:t>Channel Model</a:t>
            </a:r>
            <a:endParaRPr lang="en-US" dirty="0"/>
          </a:p>
        </p:txBody>
      </p:sp>
      <p:pic>
        <p:nvPicPr>
          <p:cNvPr id="6146" name="Picture 2"/>
          <p:cNvPicPr>
            <a:picLocks noChangeAspect="1" noChangeArrowheads="1"/>
          </p:cNvPicPr>
          <p:nvPr/>
        </p:nvPicPr>
        <p:blipFill>
          <a:blip r:embed="rId3" cstate="print"/>
          <a:srcRect/>
          <a:stretch>
            <a:fillRect/>
          </a:stretch>
        </p:blipFill>
        <p:spPr bwMode="auto">
          <a:xfrm>
            <a:off x="914400" y="2590800"/>
            <a:ext cx="5394101" cy="1066800"/>
          </a:xfrm>
          <a:prstGeom prst="rect">
            <a:avLst/>
          </a:prstGeom>
          <a:noFill/>
          <a:ln w="9525">
            <a:noFill/>
            <a:miter lim="800000"/>
            <a:headEnd/>
            <a:tailEnd/>
          </a:ln>
        </p:spPr>
      </p:pic>
      <p:sp>
        <p:nvSpPr>
          <p:cNvPr id="7" name="Rounded Rectangular Callout 6"/>
          <p:cNvSpPr/>
          <p:nvPr/>
        </p:nvSpPr>
        <p:spPr>
          <a:xfrm>
            <a:off x="4953000" y="4038600"/>
            <a:ext cx="3581400" cy="1143000"/>
          </a:xfrm>
          <a:prstGeom prst="wedgeRoundRectCallout">
            <a:avLst>
              <a:gd name="adj1" fmla="val -24280"/>
              <a:gd name="adj2" fmla="val -132088"/>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A set of popular acronyms collected from http://www.webopedia.com/quick ref/textmessageabbreviations.asp</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Channel Probabilities – Generic</a:t>
            </a:r>
            <a:endParaRPr lang="en-US" dirty="0"/>
          </a:p>
        </p:txBody>
      </p:sp>
      <p:sp>
        <p:nvSpPr>
          <p:cNvPr id="3" name="Footer Placeholder 2"/>
          <p:cNvSpPr>
            <a:spLocks noGrp="1"/>
          </p:cNvSpPr>
          <p:nvPr>
            <p:ph type="ftr" sz="quarter" idx="11"/>
          </p:nvPr>
        </p:nvSpPr>
        <p:spPr/>
        <p:txBody>
          <a:bodyPr/>
          <a:lstStyle/>
          <a:p>
            <a:r>
              <a:rPr lang="en-US" smtClean="0"/>
              <a:t>The AAAI-11 Workshop on Analyzing Microtext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
        <p:nvSpPr>
          <p:cNvPr id="5" name="Content Placeholder 4"/>
          <p:cNvSpPr>
            <a:spLocks noGrp="1"/>
          </p:cNvSpPr>
          <p:nvPr>
            <p:ph sz="quarter" idx="1"/>
          </p:nvPr>
        </p:nvSpPr>
        <p:spPr/>
        <p:txBody>
          <a:bodyPr/>
          <a:lstStyle/>
          <a:p>
            <a:r>
              <a:rPr lang="en-US" dirty="0" smtClean="0"/>
              <a:t>Term independent channel probability</a:t>
            </a:r>
          </a:p>
          <a:p>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914400" y="1828800"/>
            <a:ext cx="5585604" cy="16002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Channel Probabilities – Term Dependent</a:t>
            </a:r>
            <a:endParaRPr lang="en-US" dirty="0"/>
          </a:p>
        </p:txBody>
      </p:sp>
      <p:sp>
        <p:nvSpPr>
          <p:cNvPr id="3" name="Footer Placeholder 2"/>
          <p:cNvSpPr>
            <a:spLocks noGrp="1"/>
          </p:cNvSpPr>
          <p:nvPr>
            <p:ph type="ftr" sz="quarter" idx="11"/>
          </p:nvPr>
        </p:nvSpPr>
        <p:spPr/>
        <p:txBody>
          <a:bodyPr/>
          <a:lstStyle/>
          <a:p>
            <a:r>
              <a:rPr lang="en-US" smtClean="0"/>
              <a:t>The AAAI-11 Workshop on Analyzing Microtext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
        <p:nvSpPr>
          <p:cNvPr id="5" name="Content Placeholder 4"/>
          <p:cNvSpPr>
            <a:spLocks noGrp="1"/>
          </p:cNvSpPr>
          <p:nvPr>
            <p:ph sz="quarter" idx="1"/>
          </p:nvPr>
        </p:nvSpPr>
        <p:spPr/>
        <p:txBody>
          <a:bodyPr/>
          <a:lstStyle/>
          <a:p>
            <a:endParaRPr lang="en-US" dirty="0" smtClean="0"/>
          </a:p>
          <a:p>
            <a:endParaRPr lang="en-US" dirty="0" smtClean="0"/>
          </a:p>
          <a:p>
            <a:r>
              <a:rPr lang="en-US" dirty="0" smtClean="0"/>
              <a:t>Learn term dependent channel probabilities from training data</a:t>
            </a:r>
          </a:p>
          <a:p>
            <a:endParaRPr lang="en-US" dirty="0" smtClean="0"/>
          </a:p>
          <a:p>
            <a:r>
              <a:rPr lang="en-US" dirty="0" smtClean="0"/>
              <a:t>Objective function </a:t>
            </a:r>
            <a:endParaRPr lang="en-US" dirty="0"/>
          </a:p>
        </p:txBody>
      </p:sp>
      <p:pic>
        <p:nvPicPr>
          <p:cNvPr id="2050" name="Picture 2"/>
          <p:cNvPicPr>
            <a:picLocks noChangeAspect="1" noChangeArrowheads="1"/>
          </p:cNvPicPr>
          <p:nvPr/>
        </p:nvPicPr>
        <p:blipFill>
          <a:blip r:embed="rId3" cstate="print"/>
          <a:srcRect/>
          <a:stretch>
            <a:fillRect/>
          </a:stretch>
        </p:blipFill>
        <p:spPr bwMode="auto">
          <a:xfrm>
            <a:off x="685800" y="1295400"/>
            <a:ext cx="5151120" cy="914400"/>
          </a:xfrm>
          <a:prstGeom prst="rect">
            <a:avLst/>
          </a:prstGeom>
          <a:noFill/>
          <a:ln w="9525">
            <a:noFill/>
            <a:miter lim="800000"/>
            <a:headEnd/>
            <a:tailEnd/>
          </a:ln>
        </p:spPr>
      </p:pic>
      <p:pic>
        <p:nvPicPr>
          <p:cNvPr id="2051" name="Picture 3"/>
          <p:cNvPicPr>
            <a:picLocks noChangeAspect="1" noChangeArrowheads="1"/>
          </p:cNvPicPr>
          <p:nvPr/>
        </p:nvPicPr>
        <p:blipFill>
          <a:blip r:embed="rId4" cstate="print"/>
          <a:srcRect/>
          <a:stretch>
            <a:fillRect/>
          </a:stretch>
        </p:blipFill>
        <p:spPr bwMode="auto">
          <a:xfrm>
            <a:off x="1066800" y="3962400"/>
            <a:ext cx="3423397" cy="990600"/>
          </a:xfrm>
          <a:prstGeom prst="rect">
            <a:avLst/>
          </a:prstGeom>
          <a:noFill/>
          <a:ln w="9525">
            <a:noFill/>
            <a:miter lim="800000"/>
            <a:headEnd/>
            <a:tailEnd/>
          </a:ln>
        </p:spPr>
      </p:pic>
      <p:pic>
        <p:nvPicPr>
          <p:cNvPr id="2052" name="Picture 4"/>
          <p:cNvPicPr>
            <a:picLocks noChangeAspect="1" noChangeArrowheads="1"/>
          </p:cNvPicPr>
          <p:nvPr/>
        </p:nvPicPr>
        <p:blipFill>
          <a:blip r:embed="rId5" cstate="print"/>
          <a:srcRect/>
          <a:stretch>
            <a:fillRect/>
          </a:stretch>
        </p:blipFill>
        <p:spPr bwMode="auto">
          <a:xfrm>
            <a:off x="914400" y="4953000"/>
            <a:ext cx="4572000" cy="469311"/>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Combining Channels</a:t>
            </a:r>
            <a:endParaRPr lang="en-US" dirty="0"/>
          </a:p>
        </p:txBody>
      </p:sp>
      <p:sp>
        <p:nvSpPr>
          <p:cNvPr id="3" name="Footer Placeholder 2"/>
          <p:cNvSpPr>
            <a:spLocks noGrp="1"/>
          </p:cNvSpPr>
          <p:nvPr>
            <p:ph type="ftr" sz="quarter" idx="11"/>
          </p:nvPr>
        </p:nvSpPr>
        <p:spPr/>
        <p:txBody>
          <a:bodyPr/>
          <a:lstStyle/>
          <a:p>
            <a:r>
              <a:rPr lang="en-US" smtClean="0"/>
              <a:t>The AAAI-11 Workshop on Analyzing Microtext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
        <p:nvSpPr>
          <p:cNvPr id="5" name="Content Placeholder 4"/>
          <p:cNvSpPr>
            <a:spLocks noGrp="1"/>
          </p:cNvSpPr>
          <p:nvPr>
            <p:ph sz="quarter" idx="1"/>
          </p:nvPr>
        </p:nvSpPr>
        <p:spPr/>
        <p:txBody>
          <a:bodyPr/>
          <a:lstStyle/>
          <a:p>
            <a:endParaRPr lang="en-US" dirty="0" smtClean="0"/>
          </a:p>
          <a:p>
            <a:r>
              <a:rPr lang="en-US" dirty="0" smtClean="0"/>
              <a:t>Objective function </a:t>
            </a:r>
            <a:endParaRPr lang="en-US" dirty="0"/>
          </a:p>
        </p:txBody>
      </p:sp>
      <p:pic>
        <p:nvPicPr>
          <p:cNvPr id="2051" name="Picture 3"/>
          <p:cNvPicPr>
            <a:picLocks noChangeAspect="1" noChangeArrowheads="1"/>
          </p:cNvPicPr>
          <p:nvPr/>
        </p:nvPicPr>
        <p:blipFill>
          <a:blip r:embed="rId3" cstate="print"/>
          <a:srcRect/>
          <a:stretch>
            <a:fillRect/>
          </a:stretch>
        </p:blipFill>
        <p:spPr bwMode="auto">
          <a:xfrm>
            <a:off x="1066800" y="2286000"/>
            <a:ext cx="3423397" cy="990600"/>
          </a:xfrm>
          <a:prstGeom prst="rect">
            <a:avLst/>
          </a:prstGeom>
          <a:noFill/>
          <a:ln w="9525">
            <a:noFill/>
            <a:miter lim="800000"/>
            <a:headEnd/>
            <a:tailEnd/>
          </a:ln>
        </p:spPr>
      </p:pic>
      <p:pic>
        <p:nvPicPr>
          <p:cNvPr id="2052" name="Picture 4"/>
          <p:cNvPicPr>
            <a:picLocks noChangeAspect="1" noChangeArrowheads="1"/>
          </p:cNvPicPr>
          <p:nvPr/>
        </p:nvPicPr>
        <p:blipFill>
          <a:blip r:embed="rId4" cstate="print"/>
          <a:srcRect/>
          <a:stretch>
            <a:fillRect/>
          </a:stretch>
        </p:blipFill>
        <p:spPr bwMode="auto">
          <a:xfrm>
            <a:off x="914400" y="3276600"/>
            <a:ext cx="4572000" cy="46931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Experiments</a:t>
            </a:r>
            <a:endParaRPr lang="en-US" dirty="0"/>
          </a:p>
        </p:txBody>
      </p:sp>
      <p:sp>
        <p:nvSpPr>
          <p:cNvPr id="3" name="Content Placeholder 2"/>
          <p:cNvSpPr>
            <a:spLocks noGrp="1"/>
          </p:cNvSpPr>
          <p:nvPr>
            <p:ph sz="quarter" idx="1"/>
          </p:nvPr>
        </p:nvSpPr>
        <p:spPr/>
        <p:txBody>
          <a:bodyPr/>
          <a:lstStyle/>
          <a:p>
            <a:r>
              <a:rPr lang="en-US" dirty="0" smtClean="0"/>
              <a:t>Two Datasets</a:t>
            </a:r>
          </a:p>
          <a:p>
            <a:pPr lvl="1"/>
            <a:r>
              <a:rPr lang="en-US" dirty="0" smtClean="0"/>
              <a:t>818 Tweets collected in Sept. 2010</a:t>
            </a:r>
          </a:p>
          <a:p>
            <a:pPr lvl="2"/>
            <a:r>
              <a:rPr lang="en-US" dirty="0" smtClean="0"/>
              <a:t>254 (31%) Tweets need normalizations</a:t>
            </a:r>
          </a:p>
          <a:p>
            <a:pPr lvl="2"/>
            <a:r>
              <a:rPr lang="en-US" dirty="0" smtClean="0"/>
              <a:t>A total of 479 word transformations </a:t>
            </a:r>
          </a:p>
          <a:p>
            <a:pPr lvl="1"/>
            <a:r>
              <a:rPr lang="en-US" dirty="0" smtClean="0"/>
              <a:t>A public SMS dataset </a:t>
            </a:r>
          </a:p>
          <a:p>
            <a:pPr lvl="2"/>
            <a:r>
              <a:rPr lang="en-US" dirty="0" smtClean="0"/>
              <a:t>A training set of 854 text messages, and a test set of 138 messages</a:t>
            </a:r>
          </a:p>
          <a:p>
            <a:pPr lvl="2"/>
            <a:r>
              <a:rPr lang="en-US" dirty="0" smtClean="0"/>
              <a:t>127 (92%) messages need normalization in the test set</a:t>
            </a:r>
          </a:p>
          <a:p>
            <a:pPr lvl="2"/>
            <a:r>
              <a:rPr lang="en-US" dirty="0" smtClean="0"/>
              <a:t>An average of 4 word transformations per message</a:t>
            </a:r>
          </a:p>
          <a:p>
            <a:r>
              <a:rPr lang="en-US" dirty="0" smtClean="0"/>
              <a:t>Comparison algorithms</a:t>
            </a:r>
          </a:p>
          <a:p>
            <a:pPr lvl="1"/>
            <a:r>
              <a:rPr lang="en-US" dirty="0" err="1" smtClean="0"/>
              <a:t>Aspell</a:t>
            </a:r>
            <a:endParaRPr lang="en-US" dirty="0" smtClean="0"/>
          </a:p>
          <a:p>
            <a:pPr lvl="1"/>
            <a:r>
              <a:rPr lang="en-US" dirty="0" smtClean="0"/>
              <a:t>Moses (a competitive machine translation toolkit)</a:t>
            </a:r>
          </a:p>
          <a:p>
            <a:pPr lvl="2"/>
            <a:endParaRPr lang="en-US" dirty="0" smtClean="0"/>
          </a:p>
          <a:p>
            <a:pPr lvl="2"/>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15</a:t>
            </a:fld>
            <a:endParaRPr lang="en-US" dirty="0"/>
          </a:p>
        </p:txBody>
      </p:sp>
      <p:sp>
        <p:nvSpPr>
          <p:cNvPr id="8" name="Footer Placeholder 7"/>
          <p:cNvSpPr>
            <a:spLocks noGrp="1"/>
          </p:cNvSpPr>
          <p:nvPr>
            <p:ph type="ftr" sz="quarter" idx="11"/>
          </p:nvPr>
        </p:nvSpPr>
        <p:spPr/>
        <p:txBody>
          <a:bodyPr/>
          <a:lstStyle/>
          <a:p>
            <a:r>
              <a:rPr lang="en-US" smtClean="0"/>
              <a:t>The AAAI-11 Workshop on Analyzing Microtext</a:t>
            </a: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graphicFrame>
        <p:nvGraphicFramePr>
          <p:cNvPr id="10" name="Content Placeholder 9"/>
          <p:cNvGraphicFramePr>
            <a:graphicFrameLocks noGrp="1"/>
          </p:cNvGraphicFramePr>
          <p:nvPr>
            <p:ph sz="quarter" idx="1"/>
          </p:nvPr>
        </p:nvGraphicFramePr>
        <p:xfrm>
          <a:off x="457200" y="1219200"/>
          <a:ext cx="8229600" cy="3708400"/>
        </p:xfrm>
        <a:graphic>
          <a:graphicData uri="http://schemas.openxmlformats.org/drawingml/2006/table">
            <a:tbl>
              <a:tblPr firstRow="1" bandRow="1">
                <a:tableStyleId>{5C22544A-7EE6-4342-B048-85BDC9FD1C3A}</a:tableStyleId>
              </a:tblPr>
              <a:tblGrid>
                <a:gridCol w="1143000"/>
                <a:gridCol w="1600200"/>
                <a:gridCol w="1371600"/>
                <a:gridCol w="1371600"/>
                <a:gridCol w="1371600"/>
                <a:gridCol w="1371600"/>
              </a:tblGrid>
              <a:tr h="370840">
                <a:tc>
                  <a:txBody>
                    <a:bodyPr/>
                    <a:lstStyle/>
                    <a:p>
                      <a:endParaRPr lang="en-US" dirty="0"/>
                    </a:p>
                  </a:txBody>
                  <a:tcPr/>
                </a:tc>
                <a:tc>
                  <a:txBody>
                    <a:bodyPr/>
                    <a:lstStyle/>
                    <a:p>
                      <a:endParaRPr lang="en-US"/>
                    </a:p>
                  </a:txBody>
                  <a:tcPr/>
                </a:tc>
                <a:tc>
                  <a:txBody>
                    <a:bodyPr/>
                    <a:lstStyle/>
                    <a:p>
                      <a:r>
                        <a:rPr lang="en-US" dirty="0" smtClean="0"/>
                        <a:t>Accuracy</a:t>
                      </a:r>
                      <a:endParaRPr lang="en-US" dirty="0"/>
                    </a:p>
                  </a:txBody>
                  <a:tcPr/>
                </a:tc>
                <a:tc>
                  <a:txBody>
                    <a:bodyPr/>
                    <a:lstStyle/>
                    <a:p>
                      <a:r>
                        <a:rPr lang="en-US" dirty="0" smtClean="0"/>
                        <a:t>F-measure</a:t>
                      </a:r>
                      <a:endParaRPr lang="en-US" dirty="0"/>
                    </a:p>
                  </a:txBody>
                  <a:tcPr/>
                </a:tc>
                <a:tc>
                  <a:txBody>
                    <a:bodyPr/>
                    <a:lstStyle/>
                    <a:p>
                      <a:r>
                        <a:rPr lang="en-US" dirty="0" smtClean="0"/>
                        <a:t>Precision</a:t>
                      </a:r>
                      <a:endParaRPr lang="en-US" dirty="0"/>
                    </a:p>
                  </a:txBody>
                  <a:tcPr/>
                </a:tc>
                <a:tc>
                  <a:txBody>
                    <a:bodyPr/>
                    <a:lstStyle/>
                    <a:p>
                      <a:r>
                        <a:rPr lang="en-US" dirty="0" smtClean="0"/>
                        <a:t>Recall</a:t>
                      </a:r>
                      <a:endParaRPr lang="en-US" dirty="0"/>
                    </a:p>
                  </a:txBody>
                  <a:tcPr/>
                </a:tc>
              </a:tr>
              <a:tr h="370840">
                <a:tc rowSpan="4">
                  <a:txBody>
                    <a:bodyPr/>
                    <a:lstStyle/>
                    <a:p>
                      <a:endParaRPr lang="en-US" dirty="0" smtClean="0"/>
                    </a:p>
                    <a:p>
                      <a:r>
                        <a:rPr lang="en-US" dirty="0" smtClean="0"/>
                        <a:t>Twitter Dataset</a:t>
                      </a:r>
                      <a:endParaRPr lang="en-US" dirty="0"/>
                    </a:p>
                  </a:txBody>
                  <a:tcPr>
                    <a:lnB w="28575" cap="flat" cmpd="sng" algn="ctr">
                      <a:solidFill>
                        <a:schemeClr val="tx1"/>
                      </a:solidFill>
                      <a:prstDash val="solid"/>
                      <a:round/>
                      <a:headEnd type="none" w="med" len="med"/>
                      <a:tailEnd type="none" w="med" len="med"/>
                    </a:lnB>
                  </a:tcPr>
                </a:tc>
                <a:tc>
                  <a:txBody>
                    <a:bodyPr/>
                    <a:lstStyle/>
                    <a:p>
                      <a:r>
                        <a:rPr lang="en-US" dirty="0" smtClean="0"/>
                        <a:t>Default</a:t>
                      </a:r>
                      <a:endParaRPr lang="en-US" dirty="0"/>
                    </a:p>
                  </a:txBody>
                  <a:tcPr/>
                </a:tc>
                <a:tc>
                  <a:txBody>
                    <a:bodyPr/>
                    <a:lstStyle/>
                    <a:p>
                      <a:r>
                        <a:rPr lang="en-US" dirty="0" smtClean="0"/>
                        <a:t>0.70</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r>
              <a:tr h="370840">
                <a:tc vMerge="1">
                  <a:txBody>
                    <a:bodyPr/>
                    <a:lstStyle/>
                    <a:p>
                      <a:endParaRPr lang="en-US"/>
                    </a:p>
                  </a:txBody>
                  <a:tcPr/>
                </a:tc>
                <a:tc>
                  <a:txBody>
                    <a:bodyPr/>
                    <a:lstStyle/>
                    <a:p>
                      <a:r>
                        <a:rPr lang="en-US" dirty="0" err="1" smtClean="0"/>
                        <a:t>Aspell</a:t>
                      </a:r>
                      <a:endParaRPr lang="en-US" dirty="0"/>
                    </a:p>
                  </a:txBody>
                  <a:tcPr/>
                </a:tc>
                <a:tc>
                  <a:txBody>
                    <a:bodyPr/>
                    <a:lstStyle/>
                    <a:p>
                      <a:r>
                        <a:rPr lang="en-US" dirty="0" smtClean="0"/>
                        <a:t>0.92</a:t>
                      </a:r>
                      <a:endParaRPr lang="en-US" dirty="0"/>
                    </a:p>
                  </a:txBody>
                  <a:tcPr/>
                </a:tc>
                <a:tc>
                  <a:txBody>
                    <a:bodyPr/>
                    <a:lstStyle/>
                    <a:p>
                      <a:r>
                        <a:rPr lang="en-US" dirty="0" smtClean="0"/>
                        <a:t>0.06</a:t>
                      </a:r>
                      <a:endParaRPr lang="en-US" dirty="0"/>
                    </a:p>
                  </a:txBody>
                  <a:tcPr/>
                </a:tc>
                <a:tc>
                  <a:txBody>
                    <a:bodyPr/>
                    <a:lstStyle/>
                    <a:p>
                      <a:r>
                        <a:rPr lang="en-US" dirty="0" smtClean="0"/>
                        <a:t>0.08</a:t>
                      </a:r>
                      <a:endParaRPr lang="en-US" dirty="0"/>
                    </a:p>
                  </a:txBody>
                  <a:tcPr/>
                </a:tc>
                <a:tc>
                  <a:txBody>
                    <a:bodyPr/>
                    <a:lstStyle/>
                    <a:p>
                      <a:r>
                        <a:rPr lang="en-US" dirty="0" smtClean="0"/>
                        <a:t>0.05</a:t>
                      </a:r>
                      <a:endParaRPr lang="en-US" dirty="0"/>
                    </a:p>
                  </a:txBody>
                  <a:tcPr/>
                </a:tc>
              </a:tr>
              <a:tr h="370840">
                <a:tc vMerge="1">
                  <a:txBody>
                    <a:bodyPr/>
                    <a:lstStyle/>
                    <a:p>
                      <a:endParaRPr lang="en-US" dirty="0"/>
                    </a:p>
                  </a:txBody>
                  <a:tcPr/>
                </a:tc>
                <a:tc>
                  <a:txBody>
                    <a:bodyPr/>
                    <a:lstStyle/>
                    <a:p>
                      <a:r>
                        <a:rPr lang="en-US" dirty="0" smtClean="0"/>
                        <a:t>Moses</a:t>
                      </a:r>
                      <a:endParaRPr lang="en-US" dirty="0"/>
                    </a:p>
                  </a:txBody>
                  <a:tcPr/>
                </a:tc>
                <a:tc>
                  <a:txBody>
                    <a:bodyPr/>
                    <a:lstStyle/>
                    <a:p>
                      <a:r>
                        <a:rPr lang="en-US" dirty="0" smtClean="0"/>
                        <a:t>0.94</a:t>
                      </a:r>
                      <a:endParaRPr lang="en-US" dirty="0"/>
                    </a:p>
                  </a:txBody>
                  <a:tcPr/>
                </a:tc>
                <a:tc>
                  <a:txBody>
                    <a:bodyPr/>
                    <a:lstStyle/>
                    <a:p>
                      <a:r>
                        <a:rPr lang="en-US" dirty="0" smtClean="0"/>
                        <a:t>0.41</a:t>
                      </a:r>
                      <a:endParaRPr lang="en-US" dirty="0"/>
                    </a:p>
                  </a:txBody>
                  <a:tcPr/>
                </a:tc>
                <a:tc>
                  <a:txBody>
                    <a:bodyPr/>
                    <a:lstStyle/>
                    <a:p>
                      <a:r>
                        <a:rPr lang="en-US" b="1" dirty="0" smtClean="0"/>
                        <a:t>0.76</a:t>
                      </a:r>
                      <a:endParaRPr lang="en-US" b="1" dirty="0"/>
                    </a:p>
                  </a:txBody>
                  <a:tcPr/>
                </a:tc>
                <a:tc>
                  <a:txBody>
                    <a:bodyPr/>
                    <a:lstStyle/>
                    <a:p>
                      <a:r>
                        <a:rPr lang="en-US" dirty="0" smtClean="0"/>
                        <a:t>0.28</a:t>
                      </a:r>
                      <a:endParaRPr lang="en-US" dirty="0"/>
                    </a:p>
                  </a:txBody>
                  <a:tcPr/>
                </a:tc>
              </a:tr>
              <a:tr h="370840">
                <a:tc vMerge="1">
                  <a:txBody>
                    <a:bodyPr/>
                    <a:lstStyle/>
                    <a:p>
                      <a:endParaRPr lang="en-US" dirty="0"/>
                    </a:p>
                  </a:txBody>
                  <a:tcPr/>
                </a:tc>
                <a:tc>
                  <a:txBody>
                    <a:bodyPr/>
                    <a:lstStyle/>
                    <a:p>
                      <a:r>
                        <a:rPr lang="en-US" dirty="0" smtClean="0"/>
                        <a:t>MC-TD*</a:t>
                      </a:r>
                      <a:endParaRPr lang="en-US" dirty="0"/>
                    </a:p>
                  </a:txBody>
                  <a:tcPr>
                    <a:lnB w="28575" cap="flat" cmpd="sng" algn="ctr">
                      <a:solidFill>
                        <a:schemeClr val="tx1"/>
                      </a:solidFill>
                      <a:prstDash val="solid"/>
                      <a:round/>
                      <a:headEnd type="none" w="med" len="med"/>
                      <a:tailEnd type="none" w="med" len="med"/>
                    </a:lnB>
                  </a:tcPr>
                </a:tc>
                <a:tc>
                  <a:txBody>
                    <a:bodyPr/>
                    <a:lstStyle/>
                    <a:p>
                      <a:r>
                        <a:rPr lang="en-US" b="1" dirty="0" smtClean="0"/>
                        <a:t>0.96</a:t>
                      </a:r>
                      <a:endParaRPr lang="en-US" b="1" dirty="0"/>
                    </a:p>
                  </a:txBody>
                  <a:tcPr>
                    <a:lnB w="28575" cap="flat" cmpd="sng" algn="ctr">
                      <a:solidFill>
                        <a:schemeClr val="tx1"/>
                      </a:solidFill>
                      <a:prstDash val="solid"/>
                      <a:round/>
                      <a:headEnd type="none" w="med" len="med"/>
                      <a:tailEnd type="none" w="med" len="med"/>
                    </a:lnB>
                  </a:tcPr>
                </a:tc>
                <a:tc>
                  <a:txBody>
                    <a:bodyPr/>
                    <a:lstStyle/>
                    <a:p>
                      <a:r>
                        <a:rPr lang="en-US" b="1" dirty="0" smtClean="0"/>
                        <a:t>0.61</a:t>
                      </a:r>
                      <a:endParaRPr lang="en-US" b="1" dirty="0"/>
                    </a:p>
                  </a:txBody>
                  <a:tcPr>
                    <a:lnB w="28575" cap="flat" cmpd="sng" algn="ctr">
                      <a:solidFill>
                        <a:schemeClr val="tx1"/>
                      </a:solidFill>
                      <a:prstDash val="solid"/>
                      <a:round/>
                      <a:headEnd type="none" w="med" len="med"/>
                      <a:tailEnd type="none" w="med" len="med"/>
                    </a:lnB>
                  </a:tcPr>
                </a:tc>
                <a:tc>
                  <a:txBody>
                    <a:bodyPr/>
                    <a:lstStyle/>
                    <a:p>
                      <a:r>
                        <a:rPr lang="en-US" dirty="0" smtClean="0"/>
                        <a:t>0.50</a:t>
                      </a:r>
                      <a:endParaRPr lang="en-US" dirty="0"/>
                    </a:p>
                  </a:txBody>
                  <a:tcPr>
                    <a:lnB w="28575" cap="flat" cmpd="sng" algn="ctr">
                      <a:solidFill>
                        <a:schemeClr val="tx1"/>
                      </a:solidFill>
                      <a:prstDash val="solid"/>
                      <a:round/>
                      <a:headEnd type="none" w="med" len="med"/>
                      <a:tailEnd type="none" w="med" len="med"/>
                    </a:lnB>
                  </a:tcPr>
                </a:tc>
                <a:tc>
                  <a:txBody>
                    <a:bodyPr/>
                    <a:lstStyle/>
                    <a:p>
                      <a:r>
                        <a:rPr lang="en-US" b="1" dirty="0" smtClean="0"/>
                        <a:t>0.79</a:t>
                      </a:r>
                      <a:endParaRPr lang="en-US" b="1" dirty="0"/>
                    </a:p>
                  </a:txBody>
                  <a:tcPr>
                    <a:lnB w="28575" cap="flat" cmpd="sng" algn="ctr">
                      <a:solidFill>
                        <a:schemeClr val="tx1"/>
                      </a:solidFill>
                      <a:prstDash val="solid"/>
                      <a:round/>
                      <a:headEnd type="none" w="med" len="med"/>
                      <a:tailEnd type="none" w="med" len="med"/>
                    </a:lnB>
                  </a:tcPr>
                </a:tc>
              </a:tr>
              <a:tr h="370840">
                <a:tc rowSpan="5">
                  <a:txBody>
                    <a:bodyPr/>
                    <a:lstStyle/>
                    <a:p>
                      <a:endParaRPr lang="en-US" dirty="0" smtClean="0"/>
                    </a:p>
                    <a:p>
                      <a:endParaRPr lang="en-US" dirty="0" smtClean="0"/>
                    </a:p>
                    <a:p>
                      <a:r>
                        <a:rPr lang="en-US" dirty="0" smtClean="0"/>
                        <a:t>SMS Dataset</a:t>
                      </a:r>
                      <a:endParaRPr lang="en-US" dirty="0"/>
                    </a:p>
                  </a:txBody>
                  <a:tcPr>
                    <a:lnT w="28575" cap="flat" cmpd="sng" algn="ctr">
                      <a:solidFill>
                        <a:schemeClr val="tx1"/>
                      </a:solidFill>
                      <a:prstDash val="solid"/>
                      <a:round/>
                      <a:headEnd type="none" w="med" len="med"/>
                      <a:tailEnd type="none" w="med" len="med"/>
                    </a:lnT>
                  </a:tcPr>
                </a:tc>
                <a:tc>
                  <a:txBody>
                    <a:bodyPr/>
                    <a:lstStyle/>
                    <a:p>
                      <a:r>
                        <a:rPr lang="en-US" dirty="0" smtClean="0"/>
                        <a:t>Default</a:t>
                      </a:r>
                      <a:endParaRPr lang="en-US" dirty="0"/>
                    </a:p>
                  </a:txBody>
                  <a:tcPr>
                    <a:lnT w="28575" cap="flat" cmpd="sng" algn="ctr">
                      <a:solidFill>
                        <a:schemeClr val="tx1"/>
                      </a:solidFill>
                      <a:prstDash val="solid"/>
                      <a:round/>
                      <a:headEnd type="none" w="med" len="med"/>
                      <a:tailEnd type="none" w="med" len="med"/>
                    </a:lnT>
                  </a:tcPr>
                </a:tc>
                <a:tc>
                  <a:txBody>
                    <a:bodyPr/>
                    <a:lstStyle/>
                    <a:p>
                      <a:r>
                        <a:rPr lang="en-US" dirty="0" smtClean="0"/>
                        <a:t>0.60</a:t>
                      </a:r>
                      <a:endParaRPr lang="en-US" dirty="0"/>
                    </a:p>
                  </a:txBody>
                  <a:tcPr>
                    <a:lnT w="28575" cap="flat" cmpd="sng" algn="ctr">
                      <a:solidFill>
                        <a:schemeClr val="tx1"/>
                      </a:solidFill>
                      <a:prstDash val="solid"/>
                      <a:round/>
                      <a:headEnd type="none" w="med" len="med"/>
                      <a:tailEnd type="none" w="med" len="med"/>
                    </a:lnT>
                  </a:tcPr>
                </a:tc>
                <a:tc>
                  <a:txBody>
                    <a:bodyPr/>
                    <a:lstStyle/>
                    <a:p>
                      <a:r>
                        <a:rPr lang="en-US" dirty="0" smtClean="0"/>
                        <a:t>N/A</a:t>
                      </a:r>
                      <a:endParaRPr lang="en-US" dirty="0"/>
                    </a:p>
                  </a:txBody>
                  <a:tcPr>
                    <a:lnT w="28575" cap="flat" cmpd="sng" algn="ctr">
                      <a:solidFill>
                        <a:schemeClr val="tx1"/>
                      </a:solidFill>
                      <a:prstDash val="solid"/>
                      <a:round/>
                      <a:headEnd type="none" w="med" len="med"/>
                      <a:tailEnd type="none" w="med" len="med"/>
                    </a:lnT>
                  </a:tcPr>
                </a:tc>
                <a:tc>
                  <a:txBody>
                    <a:bodyPr/>
                    <a:lstStyle/>
                    <a:p>
                      <a:r>
                        <a:rPr lang="en-US" dirty="0" smtClean="0"/>
                        <a:t>N/A</a:t>
                      </a:r>
                      <a:endParaRPr lang="en-US" dirty="0"/>
                    </a:p>
                  </a:txBody>
                  <a:tcPr>
                    <a:lnT w="28575" cap="flat" cmpd="sng" algn="ctr">
                      <a:solidFill>
                        <a:schemeClr val="tx1"/>
                      </a:solidFill>
                      <a:prstDash val="solid"/>
                      <a:round/>
                      <a:headEnd type="none" w="med" len="med"/>
                      <a:tailEnd type="none" w="med" len="med"/>
                    </a:lnT>
                  </a:tcPr>
                </a:tc>
                <a:tc>
                  <a:txBody>
                    <a:bodyPr/>
                    <a:lstStyle/>
                    <a:p>
                      <a:r>
                        <a:rPr lang="en-US" dirty="0" smtClean="0"/>
                        <a:t>N/A</a:t>
                      </a:r>
                      <a:endParaRPr lang="en-US" dirty="0"/>
                    </a:p>
                  </a:txBody>
                  <a:tcPr>
                    <a:lnT w="28575" cap="flat" cmpd="sng" algn="ctr">
                      <a:solidFill>
                        <a:schemeClr val="tx1"/>
                      </a:solidFill>
                      <a:prstDash val="solid"/>
                      <a:round/>
                      <a:headEnd type="none" w="med" len="med"/>
                      <a:tailEnd type="none" w="med" len="med"/>
                    </a:lnT>
                  </a:tcPr>
                </a:tc>
              </a:tr>
              <a:tr h="370840">
                <a:tc vMerge="1">
                  <a:txBody>
                    <a:bodyPr/>
                    <a:lstStyle/>
                    <a:p>
                      <a:endParaRPr lang="en-US"/>
                    </a:p>
                  </a:txBody>
                  <a:tcPr/>
                </a:tc>
                <a:tc>
                  <a:txBody>
                    <a:bodyPr/>
                    <a:lstStyle/>
                    <a:p>
                      <a:r>
                        <a:rPr lang="en-US" dirty="0" err="1" smtClean="0"/>
                        <a:t>Aspell</a:t>
                      </a:r>
                      <a:endParaRPr lang="en-US" dirty="0"/>
                    </a:p>
                  </a:txBody>
                  <a:tcPr/>
                </a:tc>
                <a:tc>
                  <a:txBody>
                    <a:bodyPr/>
                    <a:lstStyle/>
                    <a:p>
                      <a:r>
                        <a:rPr lang="en-US" dirty="0" smtClean="0"/>
                        <a:t>0.63</a:t>
                      </a:r>
                      <a:endParaRPr lang="en-US" dirty="0"/>
                    </a:p>
                  </a:txBody>
                  <a:tcPr/>
                </a:tc>
                <a:tc>
                  <a:txBody>
                    <a:bodyPr/>
                    <a:lstStyle/>
                    <a:p>
                      <a:r>
                        <a:rPr lang="en-US" dirty="0" smtClean="0"/>
                        <a:t>0.13</a:t>
                      </a:r>
                      <a:endParaRPr lang="en-US" dirty="0"/>
                    </a:p>
                  </a:txBody>
                  <a:tcPr/>
                </a:tc>
                <a:tc>
                  <a:txBody>
                    <a:bodyPr/>
                    <a:lstStyle/>
                    <a:p>
                      <a:r>
                        <a:rPr lang="en-US" dirty="0" smtClean="0"/>
                        <a:t>0.23</a:t>
                      </a:r>
                      <a:endParaRPr lang="en-US" dirty="0"/>
                    </a:p>
                  </a:txBody>
                  <a:tcPr/>
                </a:tc>
                <a:tc>
                  <a:txBody>
                    <a:bodyPr/>
                    <a:lstStyle/>
                    <a:p>
                      <a:r>
                        <a:rPr lang="en-US" dirty="0" smtClean="0"/>
                        <a:t>0.09</a:t>
                      </a:r>
                      <a:endParaRPr lang="en-US" dirty="0"/>
                    </a:p>
                  </a:txBody>
                  <a:tcPr/>
                </a:tc>
              </a:tr>
              <a:tr h="370840">
                <a:tc vMerge="1">
                  <a:txBody>
                    <a:bodyPr/>
                    <a:lstStyle/>
                    <a:p>
                      <a:endParaRPr lang="en-US" dirty="0"/>
                    </a:p>
                  </a:txBody>
                  <a:tcPr/>
                </a:tc>
                <a:tc>
                  <a:txBody>
                    <a:bodyPr/>
                    <a:lstStyle/>
                    <a:p>
                      <a:r>
                        <a:rPr lang="en-US" dirty="0" smtClean="0"/>
                        <a:t>Choudhury07</a:t>
                      </a:r>
                      <a:endParaRPr lang="en-US" dirty="0"/>
                    </a:p>
                  </a:txBody>
                  <a:tcPr/>
                </a:tc>
                <a:tc>
                  <a:txBody>
                    <a:bodyPr/>
                    <a:lstStyle/>
                    <a:p>
                      <a:r>
                        <a:rPr lang="en-US" dirty="0" smtClean="0"/>
                        <a:t>0.86</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c>
                  <a:txBody>
                    <a:bodyPr/>
                    <a:lstStyle/>
                    <a:p>
                      <a:r>
                        <a:rPr lang="en-US" dirty="0" smtClean="0"/>
                        <a:t>N/A</a:t>
                      </a:r>
                      <a:endParaRPr lang="en-US" dirty="0"/>
                    </a:p>
                  </a:txBody>
                  <a:tcPr/>
                </a:tc>
              </a:tr>
              <a:tr h="370840">
                <a:tc vMerge="1">
                  <a:txBody>
                    <a:bodyPr/>
                    <a:lstStyle/>
                    <a:p>
                      <a:endParaRPr lang="en-US" dirty="0"/>
                    </a:p>
                  </a:txBody>
                  <a:tcPr/>
                </a:tc>
                <a:tc>
                  <a:txBody>
                    <a:bodyPr/>
                    <a:lstStyle/>
                    <a:p>
                      <a:r>
                        <a:rPr lang="en-US" dirty="0" smtClean="0"/>
                        <a:t>Moses</a:t>
                      </a:r>
                      <a:endParaRPr lang="en-US" dirty="0"/>
                    </a:p>
                  </a:txBody>
                  <a:tcPr/>
                </a:tc>
                <a:tc>
                  <a:txBody>
                    <a:bodyPr/>
                    <a:lstStyle/>
                    <a:p>
                      <a:r>
                        <a:rPr lang="en-US" dirty="0" smtClean="0"/>
                        <a:t>0.92</a:t>
                      </a:r>
                      <a:endParaRPr lang="en-US" dirty="0"/>
                    </a:p>
                  </a:txBody>
                  <a:tcPr/>
                </a:tc>
                <a:tc>
                  <a:txBody>
                    <a:bodyPr/>
                    <a:lstStyle/>
                    <a:p>
                      <a:r>
                        <a:rPr lang="en-US" dirty="0" smtClean="0"/>
                        <a:t>0.87</a:t>
                      </a:r>
                      <a:endParaRPr lang="en-US" dirty="0"/>
                    </a:p>
                  </a:txBody>
                  <a:tcPr/>
                </a:tc>
                <a:tc>
                  <a:txBody>
                    <a:bodyPr/>
                    <a:lstStyle/>
                    <a:p>
                      <a:r>
                        <a:rPr lang="en-US" dirty="0" smtClean="0"/>
                        <a:t>0.88</a:t>
                      </a:r>
                      <a:endParaRPr lang="en-US" dirty="0"/>
                    </a:p>
                  </a:txBody>
                  <a:tcPr/>
                </a:tc>
                <a:tc>
                  <a:txBody>
                    <a:bodyPr/>
                    <a:lstStyle/>
                    <a:p>
                      <a:r>
                        <a:rPr lang="en-US" dirty="0" smtClean="0"/>
                        <a:t>0.86</a:t>
                      </a:r>
                      <a:endParaRPr lang="en-US" dirty="0"/>
                    </a:p>
                  </a:txBody>
                  <a:tcPr/>
                </a:tc>
              </a:tr>
              <a:tr h="370840">
                <a:tc vMerge="1">
                  <a:txBody>
                    <a:bodyPr/>
                    <a:lstStyle/>
                    <a:p>
                      <a:endParaRPr lang="en-US" dirty="0"/>
                    </a:p>
                  </a:txBody>
                  <a:tcPr/>
                </a:tc>
                <a:tc>
                  <a:txBody>
                    <a:bodyPr/>
                    <a:lstStyle/>
                    <a:p>
                      <a:r>
                        <a:rPr lang="en-US" dirty="0" smtClean="0"/>
                        <a:t>MC-TD</a:t>
                      </a:r>
                      <a:endParaRPr lang="en-US" dirty="0"/>
                    </a:p>
                  </a:txBody>
                  <a:tcPr/>
                </a:tc>
                <a:tc>
                  <a:txBody>
                    <a:bodyPr/>
                    <a:lstStyle/>
                    <a:p>
                      <a:r>
                        <a:rPr lang="en-US" b="1" dirty="0" smtClean="0"/>
                        <a:t>0.96</a:t>
                      </a:r>
                      <a:endParaRPr lang="en-US" b="1" dirty="0"/>
                    </a:p>
                  </a:txBody>
                  <a:tcPr/>
                </a:tc>
                <a:tc>
                  <a:txBody>
                    <a:bodyPr/>
                    <a:lstStyle/>
                    <a:p>
                      <a:r>
                        <a:rPr lang="en-US" b="1" dirty="0" smtClean="0"/>
                        <a:t>0.91</a:t>
                      </a:r>
                      <a:endParaRPr lang="en-US" b="1" dirty="0"/>
                    </a:p>
                  </a:txBody>
                  <a:tcPr/>
                </a:tc>
                <a:tc>
                  <a:txBody>
                    <a:bodyPr/>
                    <a:lstStyle/>
                    <a:p>
                      <a:r>
                        <a:rPr lang="en-US" b="1" dirty="0" smtClean="0"/>
                        <a:t>0.93</a:t>
                      </a:r>
                      <a:endParaRPr lang="en-US" b="1" dirty="0"/>
                    </a:p>
                  </a:txBody>
                  <a:tcPr/>
                </a:tc>
                <a:tc>
                  <a:txBody>
                    <a:bodyPr/>
                    <a:lstStyle/>
                    <a:p>
                      <a:r>
                        <a:rPr lang="en-US" b="1" dirty="0" smtClean="0"/>
                        <a:t>0.90</a:t>
                      </a:r>
                      <a:endParaRPr lang="en-US" b="1" dirty="0"/>
                    </a:p>
                  </a:txBody>
                  <a:tcPr/>
                </a:tc>
              </a:tr>
            </a:tbl>
          </a:graphicData>
        </a:graphic>
      </p:graphicFrame>
      <p:sp>
        <p:nvSpPr>
          <p:cNvPr id="7" name="Slide Number Placeholder 6"/>
          <p:cNvSpPr>
            <a:spLocks noGrp="1"/>
          </p:cNvSpPr>
          <p:nvPr>
            <p:ph type="sldNum" sz="quarter" idx="12"/>
          </p:nvPr>
        </p:nvSpPr>
        <p:spPr/>
        <p:txBody>
          <a:bodyPr/>
          <a:lstStyle/>
          <a:p>
            <a:fld id="{B6F15528-21DE-4FAA-801E-634DDDAF4B2B}" type="slidenum">
              <a:rPr lang="en-US" smtClean="0"/>
              <a:pPr/>
              <a:t>16</a:t>
            </a:fld>
            <a:endParaRPr lang="en-US"/>
          </a:p>
        </p:txBody>
      </p:sp>
      <p:sp>
        <p:nvSpPr>
          <p:cNvPr id="8" name="Footer Placeholder 7"/>
          <p:cNvSpPr>
            <a:spLocks noGrp="1"/>
          </p:cNvSpPr>
          <p:nvPr>
            <p:ph type="ftr" sz="quarter" idx="11"/>
          </p:nvPr>
        </p:nvSpPr>
        <p:spPr/>
        <p:txBody>
          <a:bodyPr/>
          <a:lstStyle/>
          <a:p>
            <a:r>
              <a:rPr lang="en-US" smtClean="0"/>
              <a:t>The AAAI-11 Workshop on Analyzing Microtext</a:t>
            </a:r>
            <a:endParaRPr lang="en-US"/>
          </a:p>
        </p:txBody>
      </p:sp>
      <p:sp>
        <p:nvSpPr>
          <p:cNvPr id="6" name="Footer Placeholder 2"/>
          <p:cNvSpPr txBox="1">
            <a:spLocks/>
          </p:cNvSpPr>
          <p:nvPr/>
        </p:nvSpPr>
        <p:spPr>
          <a:xfrm>
            <a:off x="457200" y="5638800"/>
            <a:ext cx="8229600" cy="685800"/>
          </a:xfrm>
          <a:prstGeom prst="rect">
            <a:avLst/>
          </a:prstGeom>
        </p:spPr>
        <p:txBody>
          <a:bodyPr vert="horz"/>
          <a:lstStyle/>
          <a:p>
            <a:pPr marL="0" marR="0" lvl="0" indent="0" defTabSz="914400" rtl="0" eaLnBrk="1" fontAlgn="auto" latinLnBrk="0" hangingPunct="1">
              <a:lnSpc>
                <a:spcPct val="100000"/>
              </a:lnSpc>
              <a:spcBef>
                <a:spcPts val="0"/>
              </a:spcBef>
              <a:spcAft>
                <a:spcPts val="0"/>
              </a:spcAft>
              <a:buClrTx/>
              <a:buSzTx/>
              <a:buFontTx/>
              <a:buNone/>
              <a:tabLst/>
              <a:defRPr/>
            </a:pPr>
            <a:r>
              <a:rPr lang="en-US" sz="1400" baseline="0" dirty="0" smtClean="0">
                <a:solidFill>
                  <a:schemeClr val="tx2"/>
                </a:solidFill>
              </a:rPr>
              <a:t>*MC-TD:</a:t>
            </a:r>
            <a:r>
              <a:rPr lang="en-US" sz="1400" dirty="0" smtClean="0">
                <a:solidFill>
                  <a:schemeClr val="tx2"/>
                </a:solidFill>
              </a:rPr>
              <a:t> Our Multi-Channel Model with Term-Dependent Probabilities</a:t>
            </a:r>
            <a:endParaRPr kumimoji="0" lang="en-US" sz="14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The Three Channels</a:t>
            </a:r>
            <a:endParaRPr lang="en-US" dirty="0"/>
          </a:p>
        </p:txBody>
      </p:sp>
      <p:sp>
        <p:nvSpPr>
          <p:cNvPr id="3" name="Footer Placeholder 2"/>
          <p:cNvSpPr>
            <a:spLocks noGrp="1"/>
          </p:cNvSpPr>
          <p:nvPr>
            <p:ph type="ftr" sz="quarter" idx="11"/>
          </p:nvPr>
        </p:nvSpPr>
        <p:spPr/>
        <p:txBody>
          <a:bodyPr/>
          <a:lstStyle/>
          <a:p>
            <a:r>
              <a:rPr lang="en-US" dirty="0" smtClean="0"/>
              <a:t>The AAAI-11 Workshop on Analyzing </a:t>
            </a:r>
            <a:r>
              <a:rPr lang="en-US" dirty="0" err="1" smtClean="0"/>
              <a:t>Microtext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pic>
        <p:nvPicPr>
          <p:cNvPr id="8194" name="Picture 2"/>
          <p:cNvPicPr>
            <a:picLocks noChangeAspect="1" noChangeArrowheads="1"/>
          </p:cNvPicPr>
          <p:nvPr/>
        </p:nvPicPr>
        <p:blipFill>
          <a:blip r:embed="rId3" cstate="print"/>
          <a:srcRect/>
          <a:stretch>
            <a:fillRect/>
          </a:stretch>
        </p:blipFill>
        <p:spPr bwMode="auto">
          <a:xfrm>
            <a:off x="-48793" y="1371600"/>
            <a:ext cx="9192793" cy="4191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 and Future Work</a:t>
            </a:r>
            <a:endParaRPr lang="en-US" dirty="0"/>
          </a:p>
        </p:txBody>
      </p:sp>
      <p:sp>
        <p:nvSpPr>
          <p:cNvPr id="3" name="Footer Placeholder 2"/>
          <p:cNvSpPr>
            <a:spLocks noGrp="1"/>
          </p:cNvSpPr>
          <p:nvPr>
            <p:ph type="ftr" sz="quarter" idx="11"/>
          </p:nvPr>
        </p:nvSpPr>
        <p:spPr/>
        <p:txBody>
          <a:bodyPr/>
          <a:lstStyle/>
          <a:p>
            <a:r>
              <a:rPr lang="en-US" smtClean="0"/>
              <a:t>The AAAI-11 Workshop on Analyzing Microtext</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
        <p:nvSpPr>
          <p:cNvPr id="5" name="Content Placeholder 4"/>
          <p:cNvSpPr>
            <a:spLocks noGrp="1"/>
          </p:cNvSpPr>
          <p:nvPr>
            <p:ph sz="quarter" idx="1"/>
          </p:nvPr>
        </p:nvSpPr>
        <p:spPr/>
        <p:txBody>
          <a:bodyPr/>
          <a:lstStyle/>
          <a:p>
            <a:r>
              <a:rPr lang="en-US" dirty="0" smtClean="0"/>
              <a:t>The multi-channel model outperforms baseline algorithms on two typical datasets</a:t>
            </a:r>
          </a:p>
          <a:p>
            <a:r>
              <a:rPr lang="en-US" dirty="0" smtClean="0"/>
              <a:t>All four factors—orthographic, phonetic, contextual information and acronym expansion—are important </a:t>
            </a:r>
          </a:p>
          <a:p>
            <a:endParaRPr lang="en-US" dirty="0" smtClean="0"/>
          </a:p>
          <a:p>
            <a:r>
              <a:rPr lang="en-US" dirty="0" smtClean="0"/>
              <a:t>Optimization of Levenshtein Distance operator weights</a:t>
            </a:r>
          </a:p>
          <a:p>
            <a:pPr lvl="1"/>
            <a:r>
              <a:rPr lang="en-US" dirty="0" smtClean="0"/>
              <a:t>In both Grapheme and Phoneme channels</a:t>
            </a:r>
          </a:p>
          <a:p>
            <a:r>
              <a:rPr lang="en-US" dirty="0" smtClean="0"/>
              <a:t>Look at dialects—differences in </a:t>
            </a:r>
            <a:r>
              <a:rPr lang="en-US" dirty="0" err="1" smtClean="0"/>
              <a:t>NSWs</a:t>
            </a:r>
            <a:r>
              <a:rPr lang="en-US" dirty="0" smtClean="0"/>
              <a:t> based on geography or other sub-population</a:t>
            </a:r>
          </a:p>
          <a:p>
            <a:r>
              <a:rPr lang="en-US" dirty="0" smtClean="0"/>
              <a:t>Similar work was published by Han and Baldwin in ACL this summer—useful to compare under same data</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Thank You!</a:t>
            </a:r>
            <a:endParaRPr lang="en-US" dirty="0"/>
          </a:p>
        </p:txBody>
      </p:sp>
      <p:sp>
        <p:nvSpPr>
          <p:cNvPr id="5" name="Subtitle 4"/>
          <p:cNvSpPr>
            <a:spLocks noGrp="1"/>
          </p:cNvSpPr>
          <p:nvPr>
            <p:ph type="subTitle" idx="1"/>
          </p:nvPr>
        </p:nvSpPr>
        <p:spPr/>
        <p:txBody>
          <a:bodyPr>
            <a:normAutofit fontScale="70000" lnSpcReduction="20000"/>
          </a:bodyPr>
          <a:lstStyle/>
          <a:p>
            <a:r>
              <a:rPr lang="en-US" dirty="0" smtClean="0"/>
              <a:t>Brian D. Davison</a:t>
            </a:r>
          </a:p>
          <a:p>
            <a:r>
              <a:rPr lang="en-US" dirty="0" err="1" smtClean="0"/>
              <a:t>davison@cse.lehigh.edu</a:t>
            </a:r>
            <a:endParaRPr lang="en-US" dirty="0"/>
          </a:p>
        </p:txBody>
      </p:sp>
      <p:pic>
        <p:nvPicPr>
          <p:cNvPr id="6" name="Picture 5" descr="2002_lehigh.eps"/>
          <p:cNvPicPr>
            <a:picLocks noChangeAspect="1"/>
          </p:cNvPicPr>
          <p:nvPr/>
        </p:nvPicPr>
        <mc:AlternateContent>
          <mc:Choice xmlns:ma="http://schemas.microsoft.com/office/mac/drawingml/2008/main" Requires="ma">
            <p:blipFill>
              <a:blip r:embed="rId3"/>
              <a:stretch>
                <a:fillRect/>
              </a:stretch>
            </p:blipFill>
          </mc:Choice>
          <mc:Fallback>
            <p:blipFill>
              <a:blip r:embed="rId4"/>
              <a:stretch>
                <a:fillRect/>
              </a:stretch>
            </p:blipFill>
          </mc:Fallback>
        </mc:AlternateContent>
        <p:spPr>
          <a:xfrm>
            <a:off x="838200" y="685800"/>
            <a:ext cx="3937000" cy="10795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sz="quarter" idx="1"/>
          </p:nvPr>
        </p:nvSpPr>
        <p:spPr/>
        <p:txBody>
          <a:bodyPr/>
          <a:lstStyle/>
          <a:p>
            <a:r>
              <a:rPr lang="en-US" dirty="0" err="1" smtClean="0"/>
              <a:t>Microtext</a:t>
            </a:r>
            <a:endParaRPr lang="en-US" dirty="0" smtClean="0"/>
          </a:p>
          <a:p>
            <a:pPr lvl="1"/>
            <a:r>
              <a:rPr lang="en-US" dirty="0" smtClean="0"/>
              <a:t>Informal written text</a:t>
            </a:r>
          </a:p>
          <a:p>
            <a:pPr lvl="1"/>
            <a:r>
              <a:rPr lang="en-US" dirty="0" smtClean="0"/>
              <a:t>Limited length</a:t>
            </a:r>
          </a:p>
          <a:p>
            <a:pPr lvl="1"/>
            <a:r>
              <a:rPr lang="en-US" dirty="0" smtClean="0"/>
              <a:t>E.g., Tweets, texting messages, online chat messages</a:t>
            </a:r>
          </a:p>
          <a:p>
            <a:r>
              <a:rPr lang="en-US" dirty="0" smtClean="0"/>
              <a:t>High proportion of Non-Standard Words (NSWs)</a:t>
            </a:r>
          </a:p>
          <a:p>
            <a:pPr lvl="1"/>
            <a:r>
              <a:rPr lang="en-US" dirty="0" smtClean="0"/>
              <a:t>Misspellings, slang, abbreviations, etc.</a:t>
            </a:r>
          </a:p>
          <a:p>
            <a:pPr lvl="1"/>
            <a:r>
              <a:rPr lang="en-US" dirty="0" smtClean="0"/>
              <a:t>Difficult for machines (and sometimes humans!) to understand</a:t>
            </a:r>
          </a:p>
          <a:p>
            <a:r>
              <a:rPr lang="en-US" dirty="0" smtClean="0"/>
              <a:t>Challenge for NLP algorithms</a:t>
            </a:r>
          </a:p>
          <a:p>
            <a:pPr lvl="1"/>
            <a:r>
              <a:rPr lang="en-US" dirty="0" smtClean="0"/>
              <a:t>Tasks such as Named Entity Recognition have been reported to have lower performance on </a:t>
            </a:r>
            <a:r>
              <a:rPr lang="en-US" dirty="0" err="1" smtClean="0"/>
              <a:t>Microtext</a:t>
            </a:r>
            <a:r>
              <a:rPr lang="en-US" dirty="0" smtClean="0"/>
              <a:t> than on structured text</a:t>
            </a:r>
          </a:p>
          <a:p>
            <a:pPr>
              <a:buNone/>
            </a:pP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2</a:t>
            </a:fld>
            <a:endParaRPr lang="en-US"/>
          </a:p>
        </p:txBody>
      </p:sp>
      <p:sp>
        <p:nvSpPr>
          <p:cNvPr id="8" name="Footer Placeholder 7"/>
          <p:cNvSpPr>
            <a:spLocks noGrp="1"/>
          </p:cNvSpPr>
          <p:nvPr>
            <p:ph type="ftr" sz="quarter" idx="11"/>
          </p:nvPr>
        </p:nvSpPr>
        <p:spPr/>
        <p:txBody>
          <a:bodyPr/>
          <a:lstStyle/>
          <a:p>
            <a:r>
              <a:rPr lang="en-US" dirty="0" smtClean="0"/>
              <a:t>The AAAI-11 Workshop on Analyzing </a:t>
            </a:r>
            <a:r>
              <a:rPr lang="en-US" dirty="0" err="1" smtClean="0"/>
              <a:t>Microtext</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Footer Placeholder 2"/>
          <p:cNvSpPr>
            <a:spLocks noGrp="1"/>
          </p:cNvSpPr>
          <p:nvPr>
            <p:ph type="ftr" sz="quarter" idx="11"/>
          </p:nvPr>
        </p:nvSpPr>
        <p:spPr/>
        <p:txBody>
          <a:bodyPr/>
          <a:lstStyle/>
          <a:p>
            <a:r>
              <a:rPr lang="en-US" smtClean="0"/>
              <a:t>The AAAI-11 Workshop on Analyzing Microtext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dirty="0"/>
          </a:p>
        </p:txBody>
      </p:sp>
      <p:sp>
        <p:nvSpPr>
          <p:cNvPr id="5" name="Content Placeholder 4"/>
          <p:cNvSpPr>
            <a:spLocks noGrp="1"/>
          </p:cNvSpPr>
          <p:nvPr>
            <p:ph sz="quarter" idx="1"/>
          </p:nvPr>
        </p:nvSpPr>
        <p:spPr/>
        <p:txBody>
          <a:bodyPr>
            <a:normAutofit fontScale="85000" lnSpcReduction="10000"/>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Hard to define the boundary between NSWs and Standard Words</a:t>
            </a:r>
          </a:p>
          <a:p>
            <a:pPr lvl="1"/>
            <a:r>
              <a:rPr lang="en-US" dirty="0" smtClean="0"/>
              <a:t>Widely used acronyms (e.g., PhD, ATM, CD, BMW, etc)</a:t>
            </a:r>
            <a:endParaRPr lang="en-US" dirty="0"/>
          </a:p>
        </p:txBody>
      </p:sp>
      <p:graphicFrame>
        <p:nvGraphicFramePr>
          <p:cNvPr id="6" name="Content Placeholder 3"/>
          <p:cNvGraphicFramePr>
            <a:graphicFrameLocks/>
          </p:cNvGraphicFramePr>
          <p:nvPr/>
        </p:nvGraphicFramePr>
        <p:xfrm>
          <a:off x="457200" y="1244600"/>
          <a:ext cx="8229600" cy="370840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marL="0" marR="0" algn="l" defTabSz="914400" rtl="0" eaLnBrk="1" latinLnBrk="0" hangingPunct="1">
                        <a:lnSpc>
                          <a:spcPct val="115000"/>
                        </a:lnSpc>
                        <a:spcBef>
                          <a:spcPts val="0"/>
                        </a:spcBef>
                        <a:spcAft>
                          <a:spcPts val="0"/>
                        </a:spcAft>
                      </a:pPr>
                      <a:r>
                        <a:rPr lang="en-US" sz="1800" kern="1200" dirty="0" smtClean="0">
                          <a:solidFill>
                            <a:schemeClr val="tx1"/>
                          </a:solidFill>
                          <a:latin typeface="+mn-lt"/>
                          <a:ea typeface="+mn-ea"/>
                          <a:cs typeface="+mn-cs"/>
                        </a:rPr>
                        <a:t>Non Standard Words</a:t>
                      </a:r>
                    </a:p>
                  </a:txBody>
                  <a:tcPr marL="68580" marR="68580" marT="0" marB="0"/>
                </a:tc>
                <a:tc>
                  <a:txBody>
                    <a:bodyPr/>
                    <a:lstStyle/>
                    <a:p>
                      <a:pPr marL="0" marR="0" algn="l" defTabSz="914400" rtl="0" eaLnBrk="1" latinLnBrk="0" hangingPunct="1">
                        <a:lnSpc>
                          <a:spcPct val="115000"/>
                        </a:lnSpc>
                        <a:spcBef>
                          <a:spcPts val="0"/>
                        </a:spcBef>
                        <a:spcAft>
                          <a:spcPts val="0"/>
                        </a:spcAft>
                      </a:pPr>
                      <a:r>
                        <a:rPr lang="en-US" sz="1800" kern="1200" dirty="0" smtClean="0">
                          <a:solidFill>
                            <a:schemeClr val="tx1"/>
                          </a:solidFill>
                          <a:latin typeface="+mn-lt"/>
                          <a:ea typeface="+mn-ea"/>
                          <a:cs typeface="+mn-cs"/>
                        </a:rPr>
                        <a:t>Standard</a:t>
                      </a:r>
                      <a:r>
                        <a:rPr lang="en-US" sz="1800" kern="1200" baseline="0" dirty="0" smtClean="0">
                          <a:solidFill>
                            <a:schemeClr val="tx1"/>
                          </a:solidFill>
                          <a:latin typeface="+mn-lt"/>
                          <a:ea typeface="+mn-ea"/>
                          <a:cs typeface="+mn-cs"/>
                        </a:rPr>
                        <a:t> </a:t>
                      </a:r>
                      <a:r>
                        <a:rPr lang="en-US" sz="1800" kern="1200" dirty="0" smtClean="0">
                          <a:solidFill>
                            <a:schemeClr val="tx1"/>
                          </a:solidFill>
                          <a:latin typeface="+mn-lt"/>
                          <a:ea typeface="+mn-ea"/>
                          <a:cs typeface="+mn-cs"/>
                        </a:rPr>
                        <a:t>Words</a:t>
                      </a:r>
                    </a:p>
                  </a:txBody>
                  <a:tcPr marL="68580" marR="68580" marT="0" marB="0"/>
                </a:tc>
              </a:tr>
              <a:tr h="370840">
                <a:tc>
                  <a:txBody>
                    <a:bodyPr/>
                    <a:lstStyle/>
                    <a:p>
                      <a:pPr marL="0" marR="0">
                        <a:lnSpc>
                          <a:spcPct val="115000"/>
                        </a:lnSpc>
                        <a:spcBef>
                          <a:spcPts val="0"/>
                        </a:spcBef>
                        <a:spcAft>
                          <a:spcPts val="0"/>
                        </a:spcAft>
                      </a:pPr>
                      <a:r>
                        <a:rPr lang="en-US" sz="1800" kern="1200" dirty="0" smtClean="0">
                          <a:solidFill>
                            <a:schemeClr val="tx1"/>
                          </a:solidFill>
                          <a:latin typeface="+mn-lt"/>
                          <a:ea typeface="+mn-ea"/>
                          <a:cs typeface="+mn-cs"/>
                        </a:rPr>
                        <a:t>c u 2nite</a:t>
                      </a:r>
                    </a:p>
                  </a:txBody>
                  <a:tcPr marL="68580" marR="68580" marT="0" marB="0"/>
                </a:tc>
                <a:tc>
                  <a:txBody>
                    <a:bodyPr/>
                    <a:lstStyle/>
                    <a:p>
                      <a:pPr marL="0" marR="0">
                        <a:lnSpc>
                          <a:spcPct val="115000"/>
                        </a:lnSpc>
                        <a:spcBef>
                          <a:spcPts val="0"/>
                        </a:spcBef>
                        <a:spcAft>
                          <a:spcPts val="0"/>
                        </a:spcAft>
                      </a:pPr>
                      <a:r>
                        <a:rPr lang="en-US" sz="1800" kern="1200" dirty="0" smtClean="0">
                          <a:solidFill>
                            <a:schemeClr val="tx1"/>
                          </a:solidFill>
                          <a:latin typeface="+mn-lt"/>
                          <a:ea typeface="+mn-ea"/>
                          <a:cs typeface="+mn-cs"/>
                        </a:rPr>
                        <a:t>See you tonight</a:t>
                      </a:r>
                    </a:p>
                  </a:txBody>
                  <a:tcPr marL="68580" marR="68580" marT="0" marB="0"/>
                </a:tc>
              </a:tr>
              <a:tr h="370840">
                <a:tc>
                  <a:txBody>
                    <a:bodyPr/>
                    <a:lstStyle/>
                    <a:p>
                      <a:pPr marL="0" marR="0">
                        <a:lnSpc>
                          <a:spcPct val="115000"/>
                        </a:lnSpc>
                        <a:spcBef>
                          <a:spcPts val="0"/>
                        </a:spcBef>
                        <a:spcAft>
                          <a:spcPts val="0"/>
                        </a:spcAft>
                      </a:pPr>
                      <a:r>
                        <a:rPr lang="en-US" sz="1800" kern="1200" dirty="0" smtClean="0">
                          <a:solidFill>
                            <a:schemeClr val="tx1"/>
                          </a:solidFill>
                          <a:latin typeface="+mn-lt"/>
                          <a:ea typeface="+mn-ea"/>
                          <a:cs typeface="+mn-cs"/>
                        </a:rPr>
                        <a:t>l8t</a:t>
                      </a:r>
                    </a:p>
                  </a:txBody>
                  <a:tcPr marL="68580" marR="68580" marT="0" marB="0"/>
                </a:tc>
                <a:tc>
                  <a:txBody>
                    <a:bodyPr/>
                    <a:lstStyle/>
                    <a:p>
                      <a:pPr marL="0" marR="0">
                        <a:lnSpc>
                          <a:spcPct val="115000"/>
                        </a:lnSpc>
                        <a:spcBef>
                          <a:spcPts val="0"/>
                        </a:spcBef>
                        <a:spcAft>
                          <a:spcPts val="0"/>
                        </a:spcAft>
                      </a:pPr>
                      <a:r>
                        <a:rPr lang="en-US" sz="1800" kern="1200" dirty="0" smtClean="0">
                          <a:solidFill>
                            <a:schemeClr val="tx1"/>
                          </a:solidFill>
                          <a:latin typeface="+mn-lt"/>
                          <a:ea typeface="+mn-ea"/>
                          <a:cs typeface="+mn-cs"/>
                        </a:rPr>
                        <a:t>late</a:t>
                      </a:r>
                    </a:p>
                  </a:txBody>
                  <a:tcPr marL="68580" marR="68580" marT="0" marB="0"/>
                </a:tc>
              </a:tr>
              <a:tr h="370840">
                <a:tc>
                  <a:txBody>
                    <a:bodyPr/>
                    <a:lstStyle/>
                    <a:p>
                      <a:pPr marL="0" marR="0">
                        <a:lnSpc>
                          <a:spcPct val="115000"/>
                        </a:lnSpc>
                        <a:spcBef>
                          <a:spcPts val="0"/>
                        </a:spcBef>
                        <a:spcAft>
                          <a:spcPts val="0"/>
                        </a:spcAft>
                      </a:pPr>
                      <a:r>
                        <a:rPr lang="en-US" sz="1800" kern="1200" dirty="0" smtClean="0">
                          <a:solidFill>
                            <a:schemeClr val="tx1"/>
                          </a:solidFill>
                          <a:latin typeface="+mn-lt"/>
                          <a:ea typeface="+mn-ea"/>
                          <a:cs typeface="+mn-cs"/>
                        </a:rPr>
                        <a:t>msg</a:t>
                      </a:r>
                    </a:p>
                  </a:txBody>
                  <a:tcPr marL="68580" marR="68580" marT="0" marB="0"/>
                </a:tc>
                <a:tc>
                  <a:txBody>
                    <a:bodyPr/>
                    <a:lstStyle/>
                    <a:p>
                      <a:pPr marL="0" marR="0">
                        <a:lnSpc>
                          <a:spcPct val="115000"/>
                        </a:lnSpc>
                        <a:spcBef>
                          <a:spcPts val="0"/>
                        </a:spcBef>
                        <a:spcAft>
                          <a:spcPts val="0"/>
                        </a:spcAft>
                      </a:pPr>
                      <a:r>
                        <a:rPr lang="en-US" sz="1800" kern="1200" dirty="0" smtClean="0">
                          <a:solidFill>
                            <a:schemeClr val="tx1"/>
                          </a:solidFill>
                          <a:latin typeface="+mn-lt"/>
                          <a:ea typeface="+mn-ea"/>
                          <a:cs typeface="+mn-cs"/>
                        </a:rPr>
                        <a:t>message</a:t>
                      </a:r>
                    </a:p>
                  </a:txBody>
                  <a:tcPr marL="68580" marR="68580" marT="0" marB="0"/>
                </a:tc>
              </a:tr>
              <a:tr h="370840">
                <a:tc>
                  <a:txBody>
                    <a:bodyPr/>
                    <a:lstStyle/>
                    <a:p>
                      <a:pPr marL="0" marR="0">
                        <a:lnSpc>
                          <a:spcPct val="115000"/>
                        </a:lnSpc>
                        <a:spcBef>
                          <a:spcPts val="0"/>
                        </a:spcBef>
                        <a:spcAft>
                          <a:spcPts val="0"/>
                        </a:spcAft>
                      </a:pPr>
                      <a:r>
                        <a:rPr lang="en-US" sz="1800" kern="1200" dirty="0" err="1" smtClean="0">
                          <a:solidFill>
                            <a:schemeClr val="tx1"/>
                          </a:solidFill>
                          <a:latin typeface="+mn-lt"/>
                          <a:ea typeface="+mn-ea"/>
                          <a:cs typeface="+mn-cs"/>
                        </a:rPr>
                        <a:t>plz</a:t>
                      </a:r>
                      <a:endParaRPr lang="en-US" sz="1800" kern="1200" dirty="0" smtClean="0">
                        <a:solidFill>
                          <a:schemeClr val="tx1"/>
                        </a:solidFill>
                        <a:latin typeface="+mn-lt"/>
                        <a:ea typeface="+mn-ea"/>
                        <a:cs typeface="+mn-cs"/>
                      </a:endParaRPr>
                    </a:p>
                  </a:txBody>
                  <a:tcPr marL="68580" marR="68580" marT="0" marB="0"/>
                </a:tc>
                <a:tc>
                  <a:txBody>
                    <a:bodyPr/>
                    <a:lstStyle/>
                    <a:p>
                      <a:pPr marL="0" marR="0">
                        <a:lnSpc>
                          <a:spcPct val="115000"/>
                        </a:lnSpc>
                        <a:spcBef>
                          <a:spcPts val="0"/>
                        </a:spcBef>
                        <a:spcAft>
                          <a:spcPts val="0"/>
                        </a:spcAft>
                      </a:pPr>
                      <a:r>
                        <a:rPr lang="en-US" sz="1800" kern="1200" dirty="0" smtClean="0">
                          <a:solidFill>
                            <a:schemeClr val="tx1"/>
                          </a:solidFill>
                          <a:latin typeface="+mn-lt"/>
                          <a:ea typeface="+mn-ea"/>
                          <a:cs typeface="+mn-cs"/>
                        </a:rPr>
                        <a:t>please</a:t>
                      </a:r>
                    </a:p>
                  </a:txBody>
                  <a:tcPr marL="68580" marR="68580" marT="0" marB="0"/>
                </a:tc>
              </a:tr>
              <a:tr h="370840">
                <a:tc>
                  <a:txBody>
                    <a:bodyPr/>
                    <a:lstStyle/>
                    <a:p>
                      <a:pPr marL="0" marR="0">
                        <a:lnSpc>
                          <a:spcPct val="115000"/>
                        </a:lnSpc>
                        <a:spcBef>
                          <a:spcPts val="0"/>
                        </a:spcBef>
                        <a:spcAft>
                          <a:spcPts val="0"/>
                        </a:spcAft>
                      </a:pPr>
                      <a:r>
                        <a:rPr lang="en-US" sz="1800" kern="1200" dirty="0" smtClean="0">
                          <a:solidFill>
                            <a:schemeClr val="tx1"/>
                          </a:solidFill>
                          <a:latin typeface="+mn-lt"/>
                          <a:ea typeface="+mn-ea"/>
                          <a:cs typeface="+mn-cs"/>
                        </a:rPr>
                        <a:t>enuf</a:t>
                      </a:r>
                    </a:p>
                  </a:txBody>
                  <a:tcPr marL="68580" marR="68580" marT="0" marB="0"/>
                </a:tc>
                <a:tc>
                  <a:txBody>
                    <a:bodyPr/>
                    <a:lstStyle/>
                    <a:p>
                      <a:pPr marL="0" marR="0">
                        <a:lnSpc>
                          <a:spcPct val="115000"/>
                        </a:lnSpc>
                        <a:spcBef>
                          <a:spcPts val="0"/>
                        </a:spcBef>
                        <a:spcAft>
                          <a:spcPts val="0"/>
                        </a:spcAft>
                      </a:pPr>
                      <a:r>
                        <a:rPr lang="en-US" sz="1800" kern="1200" dirty="0" smtClean="0">
                          <a:solidFill>
                            <a:schemeClr val="tx1"/>
                          </a:solidFill>
                          <a:latin typeface="+mn-lt"/>
                          <a:ea typeface="+mn-ea"/>
                          <a:cs typeface="+mn-cs"/>
                        </a:rPr>
                        <a:t>enough</a:t>
                      </a:r>
                    </a:p>
                  </a:txBody>
                  <a:tcPr marL="68580" marR="68580" marT="0" marB="0"/>
                </a:tc>
              </a:tr>
              <a:tr h="370840">
                <a:tc>
                  <a:txBody>
                    <a:bodyPr/>
                    <a:lstStyle/>
                    <a:p>
                      <a:pPr marL="0" marR="0">
                        <a:lnSpc>
                          <a:spcPct val="115000"/>
                        </a:lnSpc>
                        <a:spcBef>
                          <a:spcPts val="0"/>
                        </a:spcBef>
                        <a:spcAft>
                          <a:spcPts val="0"/>
                        </a:spcAft>
                      </a:pPr>
                      <a:r>
                        <a:rPr lang="en-US" sz="1800" kern="1200" dirty="0" smtClean="0">
                          <a:solidFill>
                            <a:schemeClr val="tx1"/>
                          </a:solidFill>
                          <a:latin typeface="+mn-lt"/>
                          <a:ea typeface="+mn-ea"/>
                          <a:cs typeface="+mn-cs"/>
                        </a:rPr>
                        <a:t>gooooood</a:t>
                      </a:r>
                    </a:p>
                  </a:txBody>
                  <a:tcPr marL="68580" marR="68580" marT="0" marB="0"/>
                </a:tc>
                <a:tc>
                  <a:txBody>
                    <a:bodyPr/>
                    <a:lstStyle/>
                    <a:p>
                      <a:pPr marL="0" marR="0">
                        <a:lnSpc>
                          <a:spcPct val="115000"/>
                        </a:lnSpc>
                        <a:spcBef>
                          <a:spcPts val="0"/>
                        </a:spcBef>
                        <a:spcAft>
                          <a:spcPts val="0"/>
                        </a:spcAft>
                      </a:pPr>
                      <a:r>
                        <a:rPr lang="en-US" sz="1800" kern="1200" dirty="0" smtClean="0">
                          <a:solidFill>
                            <a:schemeClr val="tx1"/>
                          </a:solidFill>
                          <a:latin typeface="+mn-lt"/>
                          <a:ea typeface="+mn-ea"/>
                          <a:cs typeface="+mn-cs"/>
                        </a:rPr>
                        <a:t>good</a:t>
                      </a:r>
                    </a:p>
                  </a:txBody>
                  <a:tcPr marL="68580" marR="68580" marT="0" marB="0"/>
                </a:tc>
              </a:tr>
              <a:tr h="370840">
                <a:tc>
                  <a:txBody>
                    <a:bodyPr/>
                    <a:lstStyle/>
                    <a:p>
                      <a:pPr marL="0" marR="0">
                        <a:lnSpc>
                          <a:spcPct val="115000"/>
                        </a:lnSpc>
                        <a:spcBef>
                          <a:spcPts val="0"/>
                        </a:spcBef>
                        <a:spcAft>
                          <a:spcPts val="0"/>
                        </a:spcAft>
                      </a:pPr>
                      <a:r>
                        <a:rPr lang="en-US" sz="1800" kern="1200" dirty="0" smtClean="0">
                          <a:solidFill>
                            <a:schemeClr val="tx1"/>
                          </a:solidFill>
                          <a:latin typeface="+mn-lt"/>
                          <a:ea typeface="+mn-ea"/>
                          <a:cs typeface="+mn-cs"/>
                        </a:rPr>
                        <a:t>wrk</a:t>
                      </a:r>
                    </a:p>
                  </a:txBody>
                  <a:tcPr marL="68580" marR="68580" marT="0" marB="0"/>
                </a:tc>
                <a:tc>
                  <a:txBody>
                    <a:bodyPr/>
                    <a:lstStyle/>
                    <a:p>
                      <a:pPr marL="0" marR="0">
                        <a:lnSpc>
                          <a:spcPct val="115000"/>
                        </a:lnSpc>
                        <a:spcBef>
                          <a:spcPts val="0"/>
                        </a:spcBef>
                        <a:spcAft>
                          <a:spcPts val="0"/>
                        </a:spcAft>
                      </a:pPr>
                      <a:r>
                        <a:rPr lang="en-US" sz="1800" kern="1200" dirty="0" smtClean="0">
                          <a:solidFill>
                            <a:schemeClr val="tx1"/>
                          </a:solidFill>
                          <a:latin typeface="+mn-lt"/>
                          <a:ea typeface="+mn-ea"/>
                          <a:cs typeface="+mn-cs"/>
                        </a:rPr>
                        <a:t>work</a:t>
                      </a:r>
                    </a:p>
                  </a:txBody>
                  <a:tcPr marL="68580" marR="68580" marT="0" marB="0"/>
                </a:tc>
              </a:tr>
              <a:tr h="370840">
                <a:tc>
                  <a:txBody>
                    <a:bodyPr/>
                    <a:lstStyle/>
                    <a:p>
                      <a:pPr marL="0" marR="0">
                        <a:lnSpc>
                          <a:spcPct val="115000"/>
                        </a:lnSpc>
                        <a:spcBef>
                          <a:spcPts val="0"/>
                        </a:spcBef>
                        <a:spcAft>
                          <a:spcPts val="0"/>
                        </a:spcAft>
                      </a:pPr>
                      <a:r>
                        <a:rPr lang="en-US" sz="1800" kern="1200" dirty="0" smtClean="0">
                          <a:solidFill>
                            <a:schemeClr val="tx1"/>
                          </a:solidFill>
                          <a:latin typeface="+mn-lt"/>
                          <a:ea typeface="+mn-ea"/>
                          <a:cs typeface="+mn-cs"/>
                        </a:rPr>
                        <a:t>Lol </a:t>
                      </a:r>
                    </a:p>
                  </a:txBody>
                  <a:tcPr marL="68580" marR="68580" marT="0" marB="0"/>
                </a:tc>
                <a:tc>
                  <a:txBody>
                    <a:bodyPr/>
                    <a:lstStyle/>
                    <a:p>
                      <a:pPr marL="0" marR="0">
                        <a:lnSpc>
                          <a:spcPct val="115000"/>
                        </a:lnSpc>
                        <a:spcBef>
                          <a:spcPts val="0"/>
                        </a:spcBef>
                        <a:spcAft>
                          <a:spcPts val="0"/>
                        </a:spcAft>
                      </a:pPr>
                      <a:r>
                        <a:rPr lang="en-US" sz="1800" kern="1200" dirty="0" smtClean="0">
                          <a:solidFill>
                            <a:schemeClr val="tx1"/>
                          </a:solidFill>
                          <a:latin typeface="+mn-lt"/>
                          <a:ea typeface="+mn-ea"/>
                          <a:cs typeface="+mn-cs"/>
                        </a:rPr>
                        <a:t>laugh out loud</a:t>
                      </a:r>
                    </a:p>
                  </a:txBody>
                  <a:tcPr marL="68580" marR="68580" marT="0" marB="0"/>
                </a:tc>
              </a:tr>
              <a:tr h="370840">
                <a:tc>
                  <a:txBody>
                    <a:bodyPr/>
                    <a:lstStyle/>
                    <a:p>
                      <a:pPr marL="0" marR="0">
                        <a:lnSpc>
                          <a:spcPct val="115000"/>
                        </a:lnSpc>
                        <a:spcBef>
                          <a:spcPts val="0"/>
                        </a:spcBef>
                        <a:spcAft>
                          <a:spcPts val="0"/>
                        </a:spcAft>
                      </a:pPr>
                      <a:r>
                        <a:rPr lang="en-US" sz="1800" kern="1200" dirty="0" smtClean="0">
                          <a:solidFill>
                            <a:schemeClr val="tx1"/>
                          </a:solidFill>
                          <a:latin typeface="+mn-lt"/>
                          <a:ea typeface="+mn-ea"/>
                          <a:cs typeface="+mn-cs"/>
                        </a:rPr>
                        <a:t>asap </a:t>
                      </a:r>
                    </a:p>
                  </a:txBody>
                  <a:tcPr marL="68580" marR="68580" marT="0" marB="0"/>
                </a:tc>
                <a:tc>
                  <a:txBody>
                    <a:bodyPr/>
                    <a:lstStyle/>
                    <a:p>
                      <a:pPr marL="0" marR="0">
                        <a:lnSpc>
                          <a:spcPct val="115000"/>
                        </a:lnSpc>
                        <a:spcBef>
                          <a:spcPts val="0"/>
                        </a:spcBef>
                        <a:spcAft>
                          <a:spcPts val="0"/>
                        </a:spcAft>
                      </a:pPr>
                      <a:r>
                        <a:rPr lang="en-US" sz="1800" kern="1200" dirty="0" smtClean="0">
                          <a:solidFill>
                            <a:schemeClr val="tx1"/>
                          </a:solidFill>
                          <a:latin typeface="+mn-lt"/>
                          <a:ea typeface="+mn-ea"/>
                          <a:cs typeface="+mn-cs"/>
                        </a:rPr>
                        <a:t>As soon as possible</a:t>
                      </a:r>
                    </a:p>
                  </a:txBody>
                  <a:tcPr marL="68580" marR="68580" marT="0" marB="0"/>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Work</a:t>
            </a:r>
            <a:endParaRPr lang="en-US" dirty="0"/>
          </a:p>
        </p:txBody>
      </p:sp>
      <p:sp>
        <p:nvSpPr>
          <p:cNvPr id="3" name="Content Placeholder 2"/>
          <p:cNvSpPr>
            <a:spLocks noGrp="1"/>
          </p:cNvSpPr>
          <p:nvPr>
            <p:ph sz="quarter" idx="1"/>
          </p:nvPr>
        </p:nvSpPr>
        <p:spPr/>
        <p:txBody>
          <a:bodyPr/>
          <a:lstStyle/>
          <a:p>
            <a:r>
              <a:rPr lang="en-US" dirty="0" smtClean="0"/>
              <a:t>General Text Normalization</a:t>
            </a:r>
          </a:p>
          <a:p>
            <a:pPr lvl="1"/>
            <a:r>
              <a:rPr lang="en-US" dirty="0" smtClean="0"/>
              <a:t>Deals with tokens such as numbers, abbreviations, dates, currency amounts, etc</a:t>
            </a:r>
          </a:p>
          <a:p>
            <a:r>
              <a:rPr lang="en-US" dirty="0" smtClean="0"/>
              <a:t>Spelling Correction</a:t>
            </a:r>
          </a:p>
          <a:p>
            <a:pPr lvl="1"/>
            <a:r>
              <a:rPr lang="en-US" dirty="0" smtClean="0"/>
              <a:t>Relies on spelling lexicon to detect misspelled tokens</a:t>
            </a:r>
          </a:p>
          <a:p>
            <a:r>
              <a:rPr lang="en-US" dirty="0" smtClean="0"/>
              <a:t>SMS Normalization</a:t>
            </a:r>
          </a:p>
          <a:p>
            <a:pPr lvl="1"/>
            <a:r>
              <a:rPr lang="en-US" dirty="0" smtClean="0"/>
              <a:t>Three approaches</a:t>
            </a:r>
          </a:p>
          <a:p>
            <a:pPr lvl="2"/>
            <a:r>
              <a:rPr lang="en-US" dirty="0" smtClean="0"/>
              <a:t>Spelling correction (</a:t>
            </a:r>
            <a:r>
              <a:rPr lang="en-US" dirty="0" err="1" smtClean="0"/>
              <a:t>Choudhury</a:t>
            </a:r>
            <a:r>
              <a:rPr lang="en-US" dirty="0" smtClean="0"/>
              <a:t> et al. 2007; Cook and Stevenson 2009)</a:t>
            </a:r>
          </a:p>
          <a:p>
            <a:pPr lvl="2"/>
            <a:r>
              <a:rPr lang="en-US" dirty="0" smtClean="0"/>
              <a:t>Machine translation (Aw et al. 2006)</a:t>
            </a:r>
          </a:p>
          <a:p>
            <a:pPr lvl="2"/>
            <a:r>
              <a:rPr lang="en-US" dirty="0" smtClean="0"/>
              <a:t>Automatic speech recognition (</a:t>
            </a:r>
            <a:r>
              <a:rPr lang="en-US" dirty="0" err="1" smtClean="0"/>
              <a:t>Kobus</a:t>
            </a:r>
            <a:r>
              <a:rPr lang="en-US" dirty="0" smtClean="0"/>
              <a:t> et al. 2008)</a:t>
            </a:r>
          </a:p>
        </p:txBody>
      </p:sp>
      <p:sp>
        <p:nvSpPr>
          <p:cNvPr id="7" name="Slide Number Placeholder 6"/>
          <p:cNvSpPr>
            <a:spLocks noGrp="1"/>
          </p:cNvSpPr>
          <p:nvPr>
            <p:ph type="sldNum" sz="quarter" idx="12"/>
          </p:nvPr>
        </p:nvSpPr>
        <p:spPr/>
        <p:txBody>
          <a:bodyPr/>
          <a:lstStyle/>
          <a:p>
            <a:fld id="{B6F15528-21DE-4FAA-801E-634DDDAF4B2B}" type="slidenum">
              <a:rPr lang="en-US" smtClean="0"/>
              <a:pPr/>
              <a:t>4</a:t>
            </a:fld>
            <a:endParaRPr lang="en-US"/>
          </a:p>
        </p:txBody>
      </p:sp>
      <p:sp>
        <p:nvSpPr>
          <p:cNvPr id="8" name="Footer Placeholder 7"/>
          <p:cNvSpPr>
            <a:spLocks noGrp="1"/>
          </p:cNvSpPr>
          <p:nvPr>
            <p:ph type="ftr" sz="quarter" idx="11"/>
          </p:nvPr>
        </p:nvSpPr>
        <p:spPr/>
        <p:txBody>
          <a:bodyPr/>
          <a:lstStyle/>
          <a:p>
            <a:r>
              <a:rPr lang="en-US" smtClean="0"/>
              <a:t>The AAAI-11 Workshop on Analyzing Microtext</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Normalization Model (1)</a:t>
            </a:r>
            <a:endParaRPr lang="en-US" dirty="0"/>
          </a:p>
        </p:txBody>
      </p:sp>
      <p:sp>
        <p:nvSpPr>
          <p:cNvPr id="3" name="Content Placeholder 2"/>
          <p:cNvSpPr>
            <a:spLocks noGrp="1"/>
          </p:cNvSpPr>
          <p:nvPr>
            <p:ph sz="quarter" idx="1"/>
          </p:nvPr>
        </p:nvSpPr>
        <p:spPr/>
        <p:txBody>
          <a:bodyPr/>
          <a:lstStyle/>
          <a:p>
            <a:r>
              <a:rPr lang="en-US" dirty="0" smtClean="0"/>
              <a:t>Assuming the Noisy Channel Model</a:t>
            </a:r>
          </a:p>
          <a:p>
            <a:pPr lvl="1"/>
            <a:r>
              <a:rPr lang="en-US" dirty="0" smtClean="0"/>
              <a:t>Find the most probable normalization </a:t>
            </a:r>
            <a:r>
              <a:rPr lang="en-US" i="1" dirty="0" smtClean="0"/>
              <a:t>t* </a:t>
            </a:r>
            <a:r>
              <a:rPr lang="en-US" dirty="0" smtClean="0"/>
              <a:t>for each observed term </a:t>
            </a:r>
            <a:r>
              <a:rPr lang="en-US" i="1" dirty="0" smtClean="0"/>
              <a:t>t’</a:t>
            </a:r>
          </a:p>
          <a:p>
            <a:endParaRPr lang="en-US" dirty="0" smtClean="0"/>
          </a:p>
          <a:p>
            <a:endParaRPr lang="en-US" dirty="0" smtClean="0"/>
          </a:p>
          <a:p>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914400" y="2438400"/>
            <a:ext cx="7136780" cy="762000"/>
          </a:xfrm>
          <a:prstGeom prst="rect">
            <a:avLst/>
          </a:prstGeom>
          <a:noFill/>
          <a:ln w="9525">
            <a:noFill/>
            <a:miter lim="800000"/>
            <a:headEnd/>
            <a:tailEnd/>
          </a:ln>
        </p:spPr>
      </p:pic>
      <p:sp>
        <p:nvSpPr>
          <p:cNvPr id="12" name="Slide Number Placeholder 11"/>
          <p:cNvSpPr>
            <a:spLocks noGrp="1"/>
          </p:cNvSpPr>
          <p:nvPr>
            <p:ph type="sldNum" sz="quarter" idx="12"/>
          </p:nvPr>
        </p:nvSpPr>
        <p:spPr/>
        <p:txBody>
          <a:bodyPr/>
          <a:lstStyle/>
          <a:p>
            <a:fld id="{B6F15528-21DE-4FAA-801E-634DDDAF4B2B}" type="slidenum">
              <a:rPr lang="en-US" smtClean="0"/>
              <a:pPr/>
              <a:t>5</a:t>
            </a:fld>
            <a:endParaRPr lang="en-US"/>
          </a:p>
        </p:txBody>
      </p:sp>
      <p:sp>
        <p:nvSpPr>
          <p:cNvPr id="13" name="Footer Placeholder 12"/>
          <p:cNvSpPr>
            <a:spLocks noGrp="1"/>
          </p:cNvSpPr>
          <p:nvPr>
            <p:ph type="ftr" sz="quarter" idx="11"/>
          </p:nvPr>
        </p:nvSpPr>
        <p:spPr/>
        <p:txBody>
          <a:bodyPr/>
          <a:lstStyle/>
          <a:p>
            <a:r>
              <a:rPr lang="en-US" smtClean="0"/>
              <a:t>The AAAI-11 Workshop on Analyzing Microtext</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Normalization Model (2)</a:t>
            </a:r>
            <a:endParaRPr lang="en-US" dirty="0"/>
          </a:p>
        </p:txBody>
      </p:sp>
      <p:sp>
        <p:nvSpPr>
          <p:cNvPr id="3" name="Content Placeholder 2"/>
          <p:cNvSpPr>
            <a:spLocks noGrp="1"/>
          </p:cNvSpPr>
          <p:nvPr>
            <p:ph sz="quarter" idx="1"/>
          </p:nvPr>
        </p:nvSpPr>
        <p:spPr/>
        <p:txBody>
          <a:bodyPr/>
          <a:lstStyle/>
          <a:p>
            <a:r>
              <a:rPr lang="en-US" dirty="0" smtClean="0"/>
              <a:t>Multiple channels</a:t>
            </a:r>
          </a:p>
          <a:p>
            <a:pPr lvl="1"/>
            <a:r>
              <a:rPr lang="en-US" dirty="0" smtClean="0"/>
              <a:t>Grapheme Channel</a:t>
            </a:r>
          </a:p>
          <a:p>
            <a:pPr lvl="1"/>
            <a:r>
              <a:rPr lang="en-US" dirty="0" smtClean="0"/>
              <a:t>Phoneme Channel</a:t>
            </a:r>
          </a:p>
          <a:p>
            <a:pPr lvl="1"/>
            <a:r>
              <a:rPr lang="en-US" dirty="0" smtClean="0"/>
              <a:t>Context Channel</a:t>
            </a:r>
          </a:p>
          <a:p>
            <a:pPr lvl="1"/>
            <a:r>
              <a:rPr lang="en-US" dirty="0" smtClean="0"/>
              <a:t>Acronym Channel</a:t>
            </a:r>
          </a:p>
          <a:p>
            <a:pPr lvl="1"/>
            <a:endParaRPr lang="en-US" dirty="0" smtClean="0"/>
          </a:p>
          <a:p>
            <a:endParaRPr lang="en-US" dirty="0"/>
          </a:p>
        </p:txBody>
      </p:sp>
      <p:pic>
        <p:nvPicPr>
          <p:cNvPr id="1029" name="Picture 5"/>
          <p:cNvPicPr>
            <a:picLocks noChangeAspect="1" noChangeArrowheads="1"/>
          </p:cNvPicPr>
          <p:nvPr/>
        </p:nvPicPr>
        <p:blipFill>
          <a:blip r:embed="rId3" cstate="print"/>
          <a:srcRect/>
          <a:stretch>
            <a:fillRect/>
          </a:stretch>
        </p:blipFill>
        <p:spPr bwMode="auto">
          <a:xfrm>
            <a:off x="990599" y="3455410"/>
            <a:ext cx="5943601" cy="1772949"/>
          </a:xfrm>
          <a:prstGeom prst="rect">
            <a:avLst/>
          </a:prstGeom>
          <a:noFill/>
          <a:ln w="9525">
            <a:noFill/>
            <a:miter lim="800000"/>
            <a:headEnd/>
            <a:tailEnd/>
          </a:ln>
        </p:spPr>
      </p:pic>
      <p:sp>
        <p:nvSpPr>
          <p:cNvPr id="9" name="Slide Number Placeholder 8"/>
          <p:cNvSpPr>
            <a:spLocks noGrp="1"/>
          </p:cNvSpPr>
          <p:nvPr>
            <p:ph type="sldNum" sz="quarter" idx="12"/>
          </p:nvPr>
        </p:nvSpPr>
        <p:spPr/>
        <p:txBody>
          <a:bodyPr/>
          <a:lstStyle/>
          <a:p>
            <a:fld id="{B6F15528-21DE-4FAA-801E-634DDDAF4B2B}" type="slidenum">
              <a:rPr lang="en-US" smtClean="0"/>
              <a:pPr/>
              <a:t>6</a:t>
            </a:fld>
            <a:endParaRPr lang="en-US"/>
          </a:p>
        </p:txBody>
      </p:sp>
      <p:sp>
        <p:nvSpPr>
          <p:cNvPr id="10" name="Footer Placeholder 9"/>
          <p:cNvSpPr>
            <a:spLocks noGrp="1"/>
          </p:cNvSpPr>
          <p:nvPr>
            <p:ph type="ftr" sz="quarter" idx="11"/>
          </p:nvPr>
        </p:nvSpPr>
        <p:spPr/>
        <p:txBody>
          <a:bodyPr/>
          <a:lstStyle/>
          <a:p>
            <a:r>
              <a:rPr lang="en-US" smtClean="0"/>
              <a:t>The AAAI-11 Workshop on Analyzing Microtext</a:t>
            </a:r>
            <a:endParaRPr lang="en-US"/>
          </a:p>
        </p:txBody>
      </p:sp>
      <p:sp>
        <p:nvSpPr>
          <p:cNvPr id="16" name="Rounded Rectangular Callout 15"/>
          <p:cNvSpPr/>
          <p:nvPr/>
        </p:nvSpPr>
        <p:spPr>
          <a:xfrm>
            <a:off x="2438400" y="5330952"/>
            <a:ext cx="1371600" cy="612648"/>
          </a:xfrm>
          <a:prstGeom prst="wedgeRoundRectCallout">
            <a:avLst>
              <a:gd name="adj1" fmla="val 44896"/>
              <a:gd name="adj2" fmla="val -149819"/>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tx1"/>
              </a:solidFill>
            </a:endParaRPr>
          </a:p>
          <a:p>
            <a:pPr algn="ctr"/>
            <a:r>
              <a:rPr lang="en-US" dirty="0" smtClean="0">
                <a:solidFill>
                  <a:schemeClr val="tx1"/>
                </a:solidFill>
              </a:rPr>
              <a:t>Channel Model</a:t>
            </a:r>
          </a:p>
          <a:p>
            <a:pPr algn="ctr"/>
            <a:endParaRPr lang="en-US" dirty="0"/>
          </a:p>
        </p:txBody>
      </p:sp>
      <p:sp>
        <p:nvSpPr>
          <p:cNvPr id="17" name="Rounded Rectangular Callout 16"/>
          <p:cNvSpPr/>
          <p:nvPr/>
        </p:nvSpPr>
        <p:spPr>
          <a:xfrm>
            <a:off x="5105400" y="5334000"/>
            <a:ext cx="2590800" cy="762000"/>
          </a:xfrm>
          <a:prstGeom prst="wedgeRoundRectCallout">
            <a:avLst>
              <a:gd name="adj1" fmla="val -46184"/>
              <a:gd name="adj2" fmla="val -116058"/>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tx1"/>
              </a:solidFill>
            </a:endParaRPr>
          </a:p>
          <a:p>
            <a:pPr algn="ctr"/>
            <a:r>
              <a:rPr lang="en-US" dirty="0" smtClean="0">
                <a:solidFill>
                  <a:schemeClr val="tx1"/>
                </a:solidFill>
              </a:rPr>
              <a:t>The probability of term </a:t>
            </a:r>
            <a:r>
              <a:rPr lang="en-US" i="1" dirty="0" smtClean="0">
                <a:solidFill>
                  <a:schemeClr val="tx1"/>
                </a:solidFill>
              </a:rPr>
              <a:t>t</a:t>
            </a:r>
            <a:r>
              <a:rPr lang="en-US" dirty="0" smtClean="0">
                <a:solidFill>
                  <a:schemeClr val="tx1"/>
                </a:solidFill>
              </a:rPr>
              <a:t> being transferred through channel </a:t>
            </a:r>
            <a:r>
              <a:rPr lang="en-US" i="1" dirty="0" smtClean="0">
                <a:solidFill>
                  <a:schemeClr val="tx1"/>
                </a:solidFill>
              </a:rPr>
              <a:t>c</a:t>
            </a:r>
            <a:r>
              <a:rPr lang="en-US" sz="1050" i="1" dirty="0" smtClean="0">
                <a:solidFill>
                  <a:schemeClr val="tx1"/>
                </a:solidFill>
              </a:rPr>
              <a:t>k</a:t>
            </a:r>
            <a:endParaRPr lang="en-US" i="1" dirty="0" smtClean="0">
              <a:solidFill>
                <a:schemeClr val="tx1"/>
              </a:solidFill>
            </a:endParaRPr>
          </a:p>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linds(horizontal)">
                                      <p:cBhvr>
                                        <p:cTn id="1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Channel Model – Grapheme Channel</a:t>
            </a:r>
            <a:endParaRPr lang="en-US" dirty="0"/>
          </a:p>
        </p:txBody>
      </p:sp>
      <p:sp>
        <p:nvSpPr>
          <p:cNvPr id="3" name="Content Placeholder 2"/>
          <p:cNvSpPr>
            <a:spLocks noGrp="1"/>
          </p:cNvSpPr>
          <p:nvPr>
            <p:ph sz="quarter" idx="1"/>
          </p:nvPr>
        </p:nvSpPr>
        <p:spPr/>
        <p:txBody>
          <a:bodyPr/>
          <a:lstStyle/>
          <a:p>
            <a:r>
              <a:rPr lang="en-US" dirty="0" smtClean="0"/>
              <a:t>Models the distortion of spellings</a:t>
            </a:r>
          </a:p>
          <a:p>
            <a:r>
              <a:rPr lang="en-US" dirty="0" smtClean="0"/>
              <a:t>Channel Model</a:t>
            </a:r>
            <a:endParaRPr lang="en-US" dirty="0"/>
          </a:p>
        </p:txBody>
      </p:sp>
      <p:pic>
        <p:nvPicPr>
          <p:cNvPr id="2050" name="Picture 2"/>
          <p:cNvPicPr>
            <a:picLocks noChangeAspect="1" noChangeArrowheads="1"/>
          </p:cNvPicPr>
          <p:nvPr/>
        </p:nvPicPr>
        <p:blipFill>
          <a:blip r:embed="rId3" cstate="print"/>
          <a:srcRect/>
          <a:stretch>
            <a:fillRect/>
          </a:stretch>
        </p:blipFill>
        <p:spPr bwMode="auto">
          <a:xfrm>
            <a:off x="1295400" y="2133600"/>
            <a:ext cx="3832058" cy="533400"/>
          </a:xfrm>
          <a:prstGeom prst="rect">
            <a:avLst/>
          </a:prstGeom>
          <a:noFill/>
          <a:ln w="9525">
            <a:noFill/>
            <a:miter lim="800000"/>
            <a:headEnd/>
            <a:tailEnd/>
          </a:ln>
        </p:spPr>
      </p:pic>
      <p:sp>
        <p:nvSpPr>
          <p:cNvPr id="8" name="Slide Number Placeholder 7"/>
          <p:cNvSpPr>
            <a:spLocks noGrp="1"/>
          </p:cNvSpPr>
          <p:nvPr>
            <p:ph type="sldNum" sz="quarter" idx="12"/>
          </p:nvPr>
        </p:nvSpPr>
        <p:spPr/>
        <p:txBody>
          <a:bodyPr/>
          <a:lstStyle/>
          <a:p>
            <a:fld id="{B6F15528-21DE-4FAA-801E-634DDDAF4B2B}" type="slidenum">
              <a:rPr lang="en-US" smtClean="0"/>
              <a:pPr/>
              <a:t>7</a:t>
            </a:fld>
            <a:endParaRPr lang="en-US"/>
          </a:p>
        </p:txBody>
      </p:sp>
      <p:sp>
        <p:nvSpPr>
          <p:cNvPr id="9" name="Footer Placeholder 8"/>
          <p:cNvSpPr>
            <a:spLocks noGrp="1"/>
          </p:cNvSpPr>
          <p:nvPr>
            <p:ph type="ftr" sz="quarter" idx="11"/>
          </p:nvPr>
        </p:nvSpPr>
        <p:spPr/>
        <p:txBody>
          <a:bodyPr/>
          <a:lstStyle/>
          <a:p>
            <a:r>
              <a:rPr lang="en-US" smtClean="0"/>
              <a:t>The AAAI-11 Workshop on Analyzing Microtext</a:t>
            </a:r>
            <a:endParaRPr lang="en-US"/>
          </a:p>
        </p:txBody>
      </p:sp>
      <p:pic>
        <p:nvPicPr>
          <p:cNvPr id="2051" name="Picture 3"/>
          <p:cNvPicPr>
            <a:picLocks noChangeAspect="1" noChangeArrowheads="1"/>
          </p:cNvPicPr>
          <p:nvPr/>
        </p:nvPicPr>
        <p:blipFill>
          <a:blip r:embed="rId4" cstate="print"/>
          <a:srcRect/>
          <a:stretch>
            <a:fillRect/>
          </a:stretch>
        </p:blipFill>
        <p:spPr bwMode="auto">
          <a:xfrm>
            <a:off x="1219200" y="2819400"/>
            <a:ext cx="4876800" cy="823213"/>
          </a:xfrm>
          <a:prstGeom prst="rect">
            <a:avLst/>
          </a:prstGeom>
          <a:noFill/>
          <a:ln w="9525">
            <a:noFill/>
            <a:miter lim="800000"/>
            <a:headEnd/>
            <a:tailEnd/>
          </a:ln>
        </p:spPr>
      </p:pic>
      <p:sp>
        <p:nvSpPr>
          <p:cNvPr id="11" name="Rounded Rectangular Callout 10"/>
          <p:cNvSpPr/>
          <p:nvPr/>
        </p:nvSpPr>
        <p:spPr>
          <a:xfrm>
            <a:off x="5257800" y="4038600"/>
            <a:ext cx="2209800" cy="685800"/>
          </a:xfrm>
          <a:prstGeom prst="wedgeRoundRectCallout">
            <a:avLst>
              <a:gd name="adj1" fmla="val -59310"/>
              <a:gd name="adj2" fmla="val -124674"/>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Consonant Skeleton</a:t>
            </a:r>
            <a:endParaRPr lang="en-US" dirty="0"/>
          </a:p>
        </p:txBody>
      </p:sp>
      <p:sp>
        <p:nvSpPr>
          <p:cNvPr id="12" name="Rounded Rectangular Callout 11"/>
          <p:cNvSpPr/>
          <p:nvPr/>
        </p:nvSpPr>
        <p:spPr>
          <a:xfrm>
            <a:off x="6324600" y="2206752"/>
            <a:ext cx="2057400" cy="841248"/>
          </a:xfrm>
          <a:prstGeom prst="wedgeRoundRectCallout">
            <a:avLst>
              <a:gd name="adj1" fmla="val -100502"/>
              <a:gd name="adj2" fmla="val 50299"/>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Longest Common Subsequence Ratio</a:t>
            </a:r>
            <a:endParaRPr lang="en-US" dirty="0"/>
          </a:p>
        </p:txBody>
      </p:sp>
      <p:sp>
        <p:nvSpPr>
          <p:cNvPr id="13" name="Rounded Rectangular Callout 12"/>
          <p:cNvSpPr/>
          <p:nvPr/>
        </p:nvSpPr>
        <p:spPr>
          <a:xfrm>
            <a:off x="914400" y="4114800"/>
            <a:ext cx="2743200" cy="685800"/>
          </a:xfrm>
          <a:prstGeom prst="wedgeRoundRectCallout">
            <a:avLst>
              <a:gd name="adj1" fmla="val 43359"/>
              <a:gd name="adj2" fmla="val -12680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Levenshtein</a:t>
            </a:r>
            <a:r>
              <a:rPr lang="en-US" dirty="0" smtClean="0">
                <a:solidFill>
                  <a:schemeClr val="tx1"/>
                </a:solidFill>
              </a:rPr>
              <a:t> Distance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1"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linds(horizontal)">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1" animBg="1"/>
      <p:bldP spid="13" grpId="1" animBg="1"/>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Channel Model – Grapheme Channel</a:t>
            </a:r>
            <a:endParaRPr lang="en-US" dirty="0"/>
          </a:p>
        </p:txBody>
      </p:sp>
      <p:sp>
        <p:nvSpPr>
          <p:cNvPr id="3" name="Content Placeholder 2"/>
          <p:cNvSpPr>
            <a:spLocks noGrp="1"/>
          </p:cNvSpPr>
          <p:nvPr>
            <p:ph sz="quarter" idx="1"/>
          </p:nvPr>
        </p:nvSpPr>
        <p:spPr/>
        <p:txBody>
          <a:bodyPr/>
          <a:lstStyle/>
          <a:p>
            <a:r>
              <a:rPr lang="en-US" dirty="0" smtClean="0"/>
              <a:t>Models the distortion of spellings</a:t>
            </a:r>
          </a:p>
          <a:p>
            <a:r>
              <a:rPr lang="en-US" dirty="0" smtClean="0"/>
              <a:t>Channel Model</a:t>
            </a:r>
            <a:endParaRPr lang="en-US" dirty="0"/>
          </a:p>
        </p:txBody>
      </p:sp>
      <p:pic>
        <p:nvPicPr>
          <p:cNvPr id="2050" name="Picture 2"/>
          <p:cNvPicPr>
            <a:picLocks noChangeAspect="1" noChangeArrowheads="1"/>
          </p:cNvPicPr>
          <p:nvPr/>
        </p:nvPicPr>
        <p:blipFill>
          <a:blip r:embed="rId3" cstate="print"/>
          <a:srcRect/>
          <a:stretch>
            <a:fillRect/>
          </a:stretch>
        </p:blipFill>
        <p:spPr bwMode="auto">
          <a:xfrm>
            <a:off x="1295400" y="2133600"/>
            <a:ext cx="3832058" cy="533400"/>
          </a:xfrm>
          <a:prstGeom prst="rect">
            <a:avLst/>
          </a:prstGeom>
          <a:noFill/>
          <a:ln w="9525">
            <a:noFill/>
            <a:miter lim="800000"/>
            <a:headEnd/>
            <a:tailEnd/>
          </a:ln>
        </p:spPr>
      </p:pic>
      <p:sp>
        <p:nvSpPr>
          <p:cNvPr id="8" name="Slide Number Placeholder 7"/>
          <p:cNvSpPr>
            <a:spLocks noGrp="1"/>
          </p:cNvSpPr>
          <p:nvPr>
            <p:ph type="sldNum" sz="quarter" idx="12"/>
          </p:nvPr>
        </p:nvSpPr>
        <p:spPr/>
        <p:txBody>
          <a:bodyPr/>
          <a:lstStyle/>
          <a:p>
            <a:fld id="{B6F15528-21DE-4FAA-801E-634DDDAF4B2B}" type="slidenum">
              <a:rPr lang="en-US" smtClean="0"/>
              <a:pPr/>
              <a:t>8</a:t>
            </a:fld>
            <a:endParaRPr lang="en-US"/>
          </a:p>
        </p:txBody>
      </p:sp>
      <p:sp>
        <p:nvSpPr>
          <p:cNvPr id="9" name="Footer Placeholder 8"/>
          <p:cNvSpPr>
            <a:spLocks noGrp="1"/>
          </p:cNvSpPr>
          <p:nvPr>
            <p:ph type="ftr" sz="quarter" idx="11"/>
          </p:nvPr>
        </p:nvSpPr>
        <p:spPr/>
        <p:txBody>
          <a:bodyPr/>
          <a:lstStyle/>
          <a:p>
            <a:r>
              <a:rPr lang="en-US" smtClean="0"/>
              <a:t>The AAAI-11 Workshop on Analyzing Microtext</a:t>
            </a:r>
            <a:endParaRPr lang="en-US"/>
          </a:p>
        </p:txBody>
      </p:sp>
      <p:pic>
        <p:nvPicPr>
          <p:cNvPr id="2051" name="Picture 3"/>
          <p:cNvPicPr>
            <a:picLocks noChangeAspect="1" noChangeArrowheads="1"/>
          </p:cNvPicPr>
          <p:nvPr/>
        </p:nvPicPr>
        <p:blipFill>
          <a:blip r:embed="rId4" cstate="print"/>
          <a:srcRect/>
          <a:stretch>
            <a:fillRect/>
          </a:stretch>
        </p:blipFill>
        <p:spPr bwMode="auto">
          <a:xfrm>
            <a:off x="1219200" y="2819400"/>
            <a:ext cx="4876800" cy="823213"/>
          </a:xfrm>
          <a:prstGeom prst="rect">
            <a:avLst/>
          </a:prstGeom>
          <a:noFill/>
          <a:ln w="9525">
            <a:noFill/>
            <a:miter lim="800000"/>
            <a:headEnd/>
            <a:tailEnd/>
          </a:ln>
        </p:spPr>
      </p:pic>
      <p:sp>
        <p:nvSpPr>
          <p:cNvPr id="14" name="TextBox 13"/>
          <p:cNvSpPr txBox="1"/>
          <p:nvPr/>
        </p:nvSpPr>
        <p:spPr>
          <a:xfrm>
            <a:off x="1865002" y="3810000"/>
            <a:ext cx="2561744" cy="2308324"/>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dirty="0" smtClean="0"/>
              <a:t>EXAMPLE</a:t>
            </a:r>
          </a:p>
          <a:p>
            <a:r>
              <a:rPr lang="en-US" dirty="0" smtClean="0"/>
              <a:t>   Word: </a:t>
            </a:r>
            <a:r>
              <a:rPr lang="en-US" dirty="0" err="1" smtClean="0"/>
              <a:t>Plz</a:t>
            </a:r>
            <a:endParaRPr lang="en-US" dirty="0" smtClean="0"/>
          </a:p>
          <a:p>
            <a:r>
              <a:rPr lang="en-US" dirty="0" smtClean="0"/>
              <a:t>   Candidate: Please</a:t>
            </a:r>
          </a:p>
          <a:p>
            <a:r>
              <a:rPr lang="en-US" dirty="0" smtClean="0"/>
              <a:t>   </a:t>
            </a:r>
            <a:r>
              <a:rPr lang="en-US" dirty="0" err="1" smtClean="0"/>
              <a:t>LCSRatio</a:t>
            </a:r>
            <a:r>
              <a:rPr lang="en-US" dirty="0" smtClean="0"/>
              <a:t>: 2/6</a:t>
            </a:r>
          </a:p>
          <a:p>
            <a:r>
              <a:rPr lang="en-US" dirty="0" smtClean="0"/>
              <a:t>   </a:t>
            </a:r>
            <a:r>
              <a:rPr lang="en-US" dirty="0" err="1" smtClean="0"/>
              <a:t>CS(Word</a:t>
            </a:r>
            <a:r>
              <a:rPr lang="en-US" dirty="0" smtClean="0"/>
              <a:t>): </a:t>
            </a:r>
            <a:r>
              <a:rPr lang="en-US" dirty="0" err="1" smtClean="0"/>
              <a:t>Plz</a:t>
            </a:r>
            <a:endParaRPr lang="en-US" dirty="0" smtClean="0"/>
          </a:p>
          <a:p>
            <a:r>
              <a:rPr lang="en-US" dirty="0" smtClean="0"/>
              <a:t>   </a:t>
            </a:r>
            <a:r>
              <a:rPr lang="en-US" dirty="0" err="1" smtClean="0"/>
              <a:t>CS(Candidate</a:t>
            </a:r>
            <a:r>
              <a:rPr lang="en-US" dirty="0" smtClean="0"/>
              <a:t>): </a:t>
            </a:r>
            <a:r>
              <a:rPr lang="en-US" dirty="0" err="1" smtClean="0"/>
              <a:t>Pls</a:t>
            </a:r>
            <a:endParaRPr lang="en-US" dirty="0" smtClean="0"/>
          </a:p>
          <a:p>
            <a:r>
              <a:rPr lang="en-US" dirty="0" smtClean="0"/>
              <a:t>   Distance: 1 substitution</a:t>
            </a:r>
          </a:p>
          <a:p>
            <a:r>
              <a:rPr lang="en-US" dirty="0" smtClean="0"/>
              <a:t>   Similarity: 1/3</a:t>
            </a:r>
            <a:endParaRPr lang="en-US" dirty="0"/>
          </a:p>
        </p:txBody>
      </p:sp>
      <p:sp>
        <p:nvSpPr>
          <p:cNvPr id="15" name="TextBox 14"/>
          <p:cNvSpPr txBox="1"/>
          <p:nvPr/>
        </p:nvSpPr>
        <p:spPr>
          <a:xfrm>
            <a:off x="4753456" y="3810000"/>
            <a:ext cx="2561744" cy="2308324"/>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dirty="0" smtClean="0"/>
              <a:t>EXAMPLE</a:t>
            </a:r>
          </a:p>
          <a:p>
            <a:r>
              <a:rPr lang="en-US" dirty="0" smtClean="0"/>
              <a:t>   Word: </a:t>
            </a:r>
            <a:r>
              <a:rPr lang="en-US" dirty="0" err="1" smtClean="0"/>
              <a:t>Plz</a:t>
            </a:r>
            <a:endParaRPr lang="en-US" dirty="0" smtClean="0"/>
          </a:p>
          <a:p>
            <a:r>
              <a:rPr lang="en-US" dirty="0" smtClean="0"/>
              <a:t>   Candidate: Pulls</a:t>
            </a:r>
          </a:p>
          <a:p>
            <a:r>
              <a:rPr lang="en-US" dirty="0" smtClean="0"/>
              <a:t>   </a:t>
            </a:r>
            <a:r>
              <a:rPr lang="en-US" dirty="0" err="1" smtClean="0"/>
              <a:t>LCSRatio</a:t>
            </a:r>
            <a:r>
              <a:rPr lang="en-US" dirty="0" smtClean="0"/>
              <a:t>: 1/5</a:t>
            </a:r>
          </a:p>
          <a:p>
            <a:r>
              <a:rPr lang="en-US" dirty="0" smtClean="0"/>
              <a:t>   </a:t>
            </a:r>
            <a:r>
              <a:rPr lang="en-US" dirty="0" err="1" smtClean="0"/>
              <a:t>CS(Word</a:t>
            </a:r>
            <a:r>
              <a:rPr lang="en-US" dirty="0" smtClean="0"/>
              <a:t>): </a:t>
            </a:r>
            <a:r>
              <a:rPr lang="en-US" dirty="0" err="1" smtClean="0"/>
              <a:t>Plz</a:t>
            </a:r>
            <a:endParaRPr lang="en-US" dirty="0" smtClean="0"/>
          </a:p>
          <a:p>
            <a:r>
              <a:rPr lang="en-US" dirty="0" smtClean="0"/>
              <a:t>   </a:t>
            </a:r>
            <a:r>
              <a:rPr lang="en-US" dirty="0" err="1" smtClean="0"/>
              <a:t>CS(Candidate</a:t>
            </a:r>
            <a:r>
              <a:rPr lang="en-US" dirty="0" smtClean="0"/>
              <a:t>): </a:t>
            </a:r>
            <a:r>
              <a:rPr lang="en-US" dirty="0" err="1" smtClean="0"/>
              <a:t>Pls</a:t>
            </a:r>
            <a:endParaRPr lang="en-US" dirty="0" smtClean="0"/>
          </a:p>
          <a:p>
            <a:r>
              <a:rPr lang="en-US" dirty="0" smtClean="0"/>
              <a:t>   Distance: 1 substitution</a:t>
            </a:r>
          </a:p>
          <a:p>
            <a:r>
              <a:rPr lang="en-US" dirty="0" smtClean="0"/>
              <a:t>   Similarity: 1/5</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Channel Model – Phoneme Channel</a:t>
            </a:r>
            <a:endParaRPr lang="en-US" dirty="0"/>
          </a:p>
        </p:txBody>
      </p:sp>
      <p:sp>
        <p:nvSpPr>
          <p:cNvPr id="3" name="Content Placeholder 2"/>
          <p:cNvSpPr>
            <a:spLocks noGrp="1"/>
          </p:cNvSpPr>
          <p:nvPr>
            <p:ph sz="quarter" idx="1"/>
          </p:nvPr>
        </p:nvSpPr>
        <p:spPr/>
        <p:txBody>
          <a:bodyPr/>
          <a:lstStyle/>
          <a:p>
            <a:r>
              <a:rPr lang="en-US" dirty="0" smtClean="0"/>
              <a:t>Models the distortion of pronunciations</a:t>
            </a:r>
          </a:p>
          <a:p>
            <a:r>
              <a:rPr lang="en-US" dirty="0" smtClean="0"/>
              <a:t>Channel Model</a:t>
            </a:r>
          </a:p>
          <a:p>
            <a:endParaRPr lang="en-US" dirty="0" smtClean="0"/>
          </a:p>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9</a:t>
            </a:fld>
            <a:endParaRPr lang="en-US" dirty="0"/>
          </a:p>
        </p:txBody>
      </p:sp>
      <p:sp>
        <p:nvSpPr>
          <p:cNvPr id="8" name="Footer Placeholder 7"/>
          <p:cNvSpPr>
            <a:spLocks noGrp="1"/>
          </p:cNvSpPr>
          <p:nvPr>
            <p:ph type="ftr" sz="quarter" idx="11"/>
          </p:nvPr>
        </p:nvSpPr>
        <p:spPr/>
        <p:txBody>
          <a:bodyPr/>
          <a:lstStyle/>
          <a:p>
            <a:r>
              <a:rPr lang="en-US" smtClean="0"/>
              <a:t>The AAAI-11 Workshop on Analyzing Microtext</a:t>
            </a:r>
            <a:endParaRPr lang="en-US"/>
          </a:p>
        </p:txBody>
      </p:sp>
      <p:pic>
        <p:nvPicPr>
          <p:cNvPr id="3074" name="Picture 2"/>
          <p:cNvPicPr>
            <a:picLocks noChangeAspect="1" noChangeArrowheads="1"/>
          </p:cNvPicPr>
          <p:nvPr/>
        </p:nvPicPr>
        <p:blipFill>
          <a:blip r:embed="rId3" cstate="print"/>
          <a:srcRect/>
          <a:stretch>
            <a:fillRect/>
          </a:stretch>
        </p:blipFill>
        <p:spPr bwMode="auto">
          <a:xfrm>
            <a:off x="1295399" y="2209801"/>
            <a:ext cx="5410201" cy="533400"/>
          </a:xfrm>
          <a:prstGeom prst="rect">
            <a:avLst/>
          </a:prstGeom>
          <a:noFill/>
          <a:ln w="9525">
            <a:noFill/>
            <a:miter lim="800000"/>
            <a:headEnd/>
            <a:tailEnd/>
          </a:ln>
        </p:spPr>
      </p:pic>
      <p:sp>
        <p:nvSpPr>
          <p:cNvPr id="10" name="Rounded Rectangular Callout 9"/>
          <p:cNvSpPr/>
          <p:nvPr/>
        </p:nvSpPr>
        <p:spPr>
          <a:xfrm>
            <a:off x="4876800" y="3124200"/>
            <a:ext cx="2362200" cy="841248"/>
          </a:xfrm>
          <a:prstGeom prst="wedgeRoundRectCallout">
            <a:avLst>
              <a:gd name="adj1" fmla="val -56683"/>
              <a:gd name="adj2" fmla="val -111979"/>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Letter-To-Phoneme conversion *</a:t>
            </a:r>
            <a:endParaRPr lang="en-US" dirty="0"/>
          </a:p>
        </p:txBody>
      </p:sp>
      <p:sp>
        <p:nvSpPr>
          <p:cNvPr id="11" name="TextBox 10"/>
          <p:cNvSpPr txBox="1"/>
          <p:nvPr/>
        </p:nvSpPr>
        <p:spPr>
          <a:xfrm>
            <a:off x="457200" y="5401270"/>
            <a:ext cx="8305800" cy="923330"/>
          </a:xfrm>
          <a:prstGeom prst="rect">
            <a:avLst/>
          </a:prstGeom>
          <a:noFill/>
        </p:spPr>
        <p:txBody>
          <a:bodyPr wrap="square" rtlCol="0">
            <a:spAutoFit/>
          </a:bodyPr>
          <a:lstStyle/>
          <a:p>
            <a:r>
              <a:rPr lang="en-US" dirty="0" smtClean="0"/>
              <a:t>* Rama, T.; Singh, A. K.; and </a:t>
            </a:r>
            <a:r>
              <a:rPr lang="en-US" dirty="0" err="1" smtClean="0"/>
              <a:t>Kolachina</a:t>
            </a:r>
            <a:r>
              <a:rPr lang="en-US" dirty="0" smtClean="0"/>
              <a:t>, S. 2009. Modeling letter-to-phoneme conversion as a phrase based statistical machine translation problem with minimum error rate training. In </a:t>
            </a:r>
            <a:r>
              <a:rPr lang="en-US" i="1" dirty="0" smtClean="0"/>
              <a:t>NAACL ’09.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749</TotalTime>
  <Words>1308</Words>
  <Application>Microsoft Macintosh PowerPoint</Application>
  <PresentationFormat>On-screen Show (4:3)</PresentationFormat>
  <Paragraphs>291</Paragraphs>
  <Slides>19</Slides>
  <Notes>19</Notes>
  <HiddenSlides>2</HiddenSlides>
  <MMClips>0</MMClips>
  <ScaleCrop>false</ScaleCrop>
  <HeadingPairs>
    <vt:vector size="4" baseType="variant">
      <vt:variant>
        <vt:lpstr>Design Template</vt:lpstr>
      </vt:variant>
      <vt:variant>
        <vt:i4>1</vt:i4>
      </vt:variant>
      <vt:variant>
        <vt:lpstr>Slide Titles</vt:lpstr>
      </vt:variant>
      <vt:variant>
        <vt:i4>19</vt:i4>
      </vt:variant>
    </vt:vector>
  </HeadingPairs>
  <TitlesOfParts>
    <vt:vector size="20" baseType="lpstr">
      <vt:lpstr>Origin</vt:lpstr>
      <vt:lpstr>Normalizing Microtext</vt:lpstr>
      <vt:lpstr>Introduction</vt:lpstr>
      <vt:lpstr>Examples</vt:lpstr>
      <vt:lpstr>Related Work</vt:lpstr>
      <vt:lpstr>Normalization Model (1)</vt:lpstr>
      <vt:lpstr>Normalization Model (2)</vt:lpstr>
      <vt:lpstr>Channel Model – Grapheme Channel</vt:lpstr>
      <vt:lpstr>Channel Model – Grapheme Channel</vt:lpstr>
      <vt:lpstr>Channel Model – Phoneme Channel</vt:lpstr>
      <vt:lpstr>Channel Model – Context Channel</vt:lpstr>
      <vt:lpstr>Channel Model – Acronym Channel</vt:lpstr>
      <vt:lpstr>Channel Probabilities – Generic</vt:lpstr>
      <vt:lpstr>Channel Probabilities – Term Dependent</vt:lpstr>
      <vt:lpstr>Combining Channels</vt:lpstr>
      <vt:lpstr>Experiments</vt:lpstr>
      <vt:lpstr>Results</vt:lpstr>
      <vt:lpstr>Importance of The Three Channels</vt:lpstr>
      <vt:lpstr>Conclusions and Future Work</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Normalizing Microtext</dc:title>
  <dc:creator>Zhenzhen</dc:creator>
  <cp:lastModifiedBy>Brian Davison</cp:lastModifiedBy>
  <cp:revision>317</cp:revision>
  <dcterms:created xsi:type="dcterms:W3CDTF">2011-08-19T15:26:28Z</dcterms:created>
  <dcterms:modified xsi:type="dcterms:W3CDTF">2011-08-19T15:29:16Z</dcterms:modified>
</cp:coreProperties>
</file>