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2" r:id="rId6"/>
    <p:sldId id="263" r:id="rId7"/>
    <p:sldId id="284" r:id="rId8"/>
    <p:sldId id="264" r:id="rId9"/>
    <p:sldId id="287" r:id="rId10"/>
    <p:sldId id="269" r:id="rId11"/>
    <p:sldId id="272" r:id="rId12"/>
    <p:sldId id="273" r:id="rId13"/>
    <p:sldId id="27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B75E42A-BB40-424A-90EC-C068C01FB41A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D64F6D-809E-4FBD-8A32-7D08F4E53F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F990449-1543-4D08-BAA6-3D4251D0752E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720E43-478F-4CE9-9DBE-B057EC45C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09600" y="2514600"/>
            <a:ext cx="7772400" cy="3124200"/>
          </a:xfrm>
        </p:spPr>
        <p:txBody>
          <a:bodyPr>
            <a:noAutofit/>
          </a:bodyPr>
          <a:lstStyle/>
          <a:p>
            <a:r>
              <a:rPr lang="en-US" sz="4000" b="1" dirty="0"/>
              <a:t>Unsupervised Discovery of Fine-Grained Topic Clusters </a:t>
            </a:r>
            <a:br>
              <a:rPr lang="en-US" sz="4000" b="1" dirty="0"/>
            </a:br>
            <a:r>
              <a:rPr lang="en-US" sz="4000" b="1" dirty="0"/>
              <a:t>in Twitter Posts 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2800" dirty="0" smtClean="0"/>
              <a:t>Vita G. Markman</a:t>
            </a:r>
            <a:endParaRPr lang="en-US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Experiment 2 -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5 out of 9 clusters contained </a:t>
            </a:r>
            <a:r>
              <a:rPr lang="en-US" dirty="0"/>
              <a:t>at least </a:t>
            </a:r>
            <a:r>
              <a:rPr lang="en-US" dirty="0" smtClean="0"/>
              <a:t> one strongly</a:t>
            </a:r>
          </a:p>
          <a:p>
            <a:pPr>
              <a:buNone/>
            </a:pPr>
            <a:r>
              <a:rPr lang="en-US" dirty="0" smtClean="0"/>
              <a:t>dominant semantic </a:t>
            </a:r>
            <a:r>
              <a:rPr lang="en-US" dirty="0"/>
              <a:t>topic </a:t>
            </a:r>
            <a:r>
              <a:rPr lang="en-US" dirty="0" smtClean="0"/>
              <a:t>(</a:t>
            </a:r>
            <a:r>
              <a:rPr lang="en-US" dirty="0"/>
              <a:t>over 60</a:t>
            </a:r>
            <a:r>
              <a:rPr lang="en-US" dirty="0" smtClean="0"/>
              <a:t>%)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 </a:t>
            </a:r>
            <a:r>
              <a:rPr lang="en-US" dirty="0"/>
              <a:t>topics emerge from the </a:t>
            </a:r>
            <a:r>
              <a:rPr lang="en-US" dirty="0" smtClean="0"/>
              <a:t>padded data clustering: </a:t>
            </a:r>
          </a:p>
          <a:p>
            <a:pPr>
              <a:buNone/>
            </a:pPr>
            <a:r>
              <a:rPr lang="en-US" dirty="0" smtClean="0"/>
              <a:t>food, movies</a:t>
            </a:r>
            <a:r>
              <a:rPr lang="en-US" dirty="0"/>
              <a:t>, music, other, sickness, and relationships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Food </a:t>
            </a:r>
            <a:r>
              <a:rPr lang="en-US" dirty="0"/>
              <a:t>is distributed across 3 clusters and is the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dominant </a:t>
            </a:r>
            <a:r>
              <a:rPr lang="en-US" dirty="0"/>
              <a:t>topic in all of </a:t>
            </a:r>
            <a:r>
              <a:rPr lang="en-US" dirty="0" smtClean="0"/>
              <a:t>them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most cohesive clusters are t5, t3, </a:t>
            </a:r>
            <a:r>
              <a:rPr lang="en-US" dirty="0" smtClean="0"/>
              <a:t>t2, t1, </a:t>
            </a:r>
            <a:r>
              <a:rPr lang="en-US" dirty="0"/>
              <a:t>and </a:t>
            </a:r>
            <a:r>
              <a:rPr lang="en-US" dirty="0" smtClean="0"/>
              <a:t>t0; </a:t>
            </a:r>
          </a:p>
          <a:p>
            <a:pPr>
              <a:buNone/>
            </a:pPr>
            <a:r>
              <a:rPr lang="en-US" dirty="0" smtClean="0"/>
              <a:t>they </a:t>
            </a:r>
            <a:r>
              <a:rPr lang="en-US" dirty="0"/>
              <a:t>have a </a:t>
            </a:r>
            <a:r>
              <a:rPr lang="en-US" dirty="0" smtClean="0"/>
              <a:t>dominant </a:t>
            </a:r>
            <a:r>
              <a:rPr lang="en-US" dirty="0"/>
              <a:t>semantic topic – </a:t>
            </a:r>
            <a:r>
              <a:rPr lang="en-US" dirty="0" smtClean="0"/>
              <a:t>one that</a:t>
            </a:r>
          </a:p>
          <a:p>
            <a:pPr>
              <a:buNone/>
            </a:pPr>
            <a:r>
              <a:rPr lang="en-US" dirty="0" smtClean="0"/>
              <a:t>occurs in over </a:t>
            </a:r>
            <a:r>
              <a:rPr lang="en-US" dirty="0"/>
              <a:t>60</a:t>
            </a:r>
            <a:r>
              <a:rPr lang="en-US" dirty="0" smtClean="0"/>
              <a:t>% of the posts within the cluster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10. General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u="sng" dirty="0" smtClean="0"/>
              <a:t>Differences across the two data sets:</a:t>
            </a:r>
          </a:p>
          <a:p>
            <a:r>
              <a:rPr lang="en-US" sz="2400" dirty="0" smtClean="0"/>
              <a:t>Non-padded data has no </a:t>
            </a:r>
            <a:r>
              <a:rPr lang="en-US" sz="2400" dirty="0"/>
              <a:t>pure clusters and no clusters where </a:t>
            </a:r>
            <a:r>
              <a:rPr lang="en-US" sz="2400" dirty="0" smtClean="0"/>
              <a:t>one topic </a:t>
            </a:r>
            <a:r>
              <a:rPr lang="en-US" sz="2400" dirty="0"/>
              <a:t>occurs </a:t>
            </a:r>
            <a:r>
              <a:rPr lang="en-US" sz="2400" dirty="0" smtClean="0"/>
              <a:t>&lt; 80</a:t>
            </a:r>
            <a:r>
              <a:rPr lang="en-US" sz="2400" dirty="0"/>
              <a:t>% </a:t>
            </a:r>
            <a:r>
              <a:rPr lang="en-US" sz="2400" dirty="0" smtClean="0"/>
              <a:t>of the time</a:t>
            </a:r>
          </a:p>
          <a:p>
            <a:r>
              <a:rPr lang="en-US" sz="2400" b="1" dirty="0" smtClean="0"/>
              <a:t>3 </a:t>
            </a:r>
            <a:r>
              <a:rPr lang="en-US" sz="2400" b="1" dirty="0"/>
              <a:t>clusters </a:t>
            </a:r>
            <a:r>
              <a:rPr lang="en-US" sz="2400" dirty="0" smtClean="0"/>
              <a:t>found </a:t>
            </a:r>
            <a:r>
              <a:rPr lang="en-US" sz="2400" b="1" dirty="0" smtClean="0"/>
              <a:t>in non-padded </a:t>
            </a:r>
            <a:r>
              <a:rPr lang="en-US" sz="2400" dirty="0"/>
              <a:t>data: music, </a:t>
            </a:r>
            <a:endParaRPr lang="en-US" sz="2400" dirty="0" smtClean="0"/>
          </a:p>
          <a:p>
            <a:r>
              <a:rPr lang="en-US" sz="2400" dirty="0" smtClean="0"/>
              <a:t>food</a:t>
            </a:r>
            <a:r>
              <a:rPr lang="en-US" sz="2400" dirty="0"/>
              <a:t>, and other. </a:t>
            </a:r>
            <a:endParaRPr lang="en-US" sz="2400" dirty="0" smtClean="0"/>
          </a:p>
          <a:p>
            <a:r>
              <a:rPr lang="en-US" sz="2400" b="1" dirty="0" smtClean="0"/>
              <a:t>6 </a:t>
            </a:r>
            <a:r>
              <a:rPr lang="en-US" sz="2400" b="1" dirty="0"/>
              <a:t>distinct </a:t>
            </a:r>
            <a:r>
              <a:rPr lang="en-US" sz="2400" dirty="0"/>
              <a:t>clusters </a:t>
            </a:r>
            <a:r>
              <a:rPr lang="en-US" sz="2400" dirty="0" smtClean="0"/>
              <a:t>found </a:t>
            </a:r>
            <a:r>
              <a:rPr lang="en-US" sz="2400" b="1" dirty="0" smtClean="0"/>
              <a:t>in</a:t>
            </a:r>
            <a:r>
              <a:rPr lang="en-US" sz="2400" dirty="0" smtClean="0"/>
              <a:t> </a:t>
            </a:r>
            <a:r>
              <a:rPr lang="en-US" sz="2400" b="1" dirty="0" smtClean="0"/>
              <a:t>the padded </a:t>
            </a:r>
            <a:r>
              <a:rPr lang="en-US" sz="2400" dirty="0" smtClean="0"/>
              <a:t>data: </a:t>
            </a:r>
          </a:p>
          <a:p>
            <a:pPr>
              <a:buNone/>
            </a:pPr>
            <a:r>
              <a:rPr lang="en-US" sz="2400" dirty="0" smtClean="0"/>
              <a:t>     music</a:t>
            </a:r>
            <a:r>
              <a:rPr lang="en-US" sz="2400" dirty="0"/>
              <a:t>, movies, food, </a:t>
            </a:r>
            <a:r>
              <a:rPr lang="en-US" sz="2400" dirty="0" smtClean="0"/>
              <a:t>relationships</a:t>
            </a:r>
            <a:r>
              <a:rPr lang="en-US" sz="2400" dirty="0"/>
              <a:t>, other, and </a:t>
            </a:r>
            <a:r>
              <a:rPr lang="en-US" sz="2400" dirty="0" smtClean="0"/>
              <a:t>sickness </a:t>
            </a:r>
          </a:p>
          <a:p>
            <a:pPr>
              <a:buNone/>
            </a:pPr>
            <a:endParaRPr lang="en-US" sz="2400" b="1" u="sng" dirty="0" smtClean="0"/>
          </a:p>
          <a:p>
            <a:pPr>
              <a:buNone/>
            </a:pPr>
            <a:r>
              <a:rPr lang="en-US" sz="2400" b="1" u="sng" dirty="0" smtClean="0"/>
              <a:t>Similarities in the padded and the non-padded data sets:</a:t>
            </a:r>
          </a:p>
          <a:p>
            <a:r>
              <a:rPr lang="en-US" sz="2400" dirty="0" smtClean="0"/>
              <a:t>movie posts </a:t>
            </a:r>
            <a:r>
              <a:rPr lang="en-US" sz="2400" dirty="0"/>
              <a:t>were given the same topic </a:t>
            </a:r>
            <a:r>
              <a:rPr lang="en-US" sz="2400" dirty="0" smtClean="0"/>
              <a:t>ID as food posts </a:t>
            </a:r>
          </a:p>
          <a:p>
            <a:r>
              <a:rPr lang="en-US" sz="2400" dirty="0" smtClean="0"/>
              <a:t>Food</a:t>
            </a:r>
            <a:r>
              <a:rPr lang="en-US" sz="2400" dirty="0"/>
              <a:t>, music, and movies </a:t>
            </a:r>
            <a:r>
              <a:rPr lang="en-US" sz="2400" dirty="0" smtClean="0"/>
              <a:t>were distributed across </a:t>
            </a:r>
            <a:r>
              <a:rPr lang="en-US" sz="2400" dirty="0"/>
              <a:t>several </a:t>
            </a:r>
            <a:r>
              <a:rPr lang="en-US" sz="2400" dirty="0" smtClean="0"/>
              <a:t>topic assignments</a:t>
            </a:r>
            <a:endParaRPr lang="en-US" sz="2400" dirty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000" dirty="0" smtClean="0"/>
              <a:t>Information </a:t>
            </a:r>
            <a:r>
              <a:rPr lang="en-US" sz="3000" dirty="0" err="1" smtClean="0"/>
              <a:t>sparsity</a:t>
            </a:r>
            <a:r>
              <a:rPr lang="en-US" sz="3000" dirty="0" smtClean="0"/>
              <a:t> has a strong negative effect on</a:t>
            </a:r>
          </a:p>
          <a:p>
            <a:pPr>
              <a:buNone/>
            </a:pPr>
            <a:r>
              <a:rPr lang="en-US" sz="3000" dirty="0" smtClean="0"/>
              <a:t>topic clustering.  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Topic clustering is improved, when:</a:t>
            </a:r>
          </a:p>
          <a:p>
            <a:pPr>
              <a:buNone/>
            </a:pPr>
            <a:r>
              <a:rPr lang="en-US" sz="3000" dirty="0" smtClean="0"/>
              <a:t>a) only nouns and verbs are used in posts</a:t>
            </a:r>
          </a:p>
          <a:p>
            <a:pPr>
              <a:buNone/>
            </a:pPr>
            <a:r>
              <a:rPr lang="en-US" sz="3000" dirty="0" smtClean="0"/>
              <a:t>b) posts are padded with similar words</a:t>
            </a:r>
          </a:p>
          <a:p>
            <a:pPr>
              <a:buNone/>
            </a:pPr>
            <a:r>
              <a:rPr lang="en-US" sz="3000" dirty="0" smtClean="0"/>
              <a:t>Future investigation: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Can padding help discover topics in large sets of tweets?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				Thank you!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12. 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Barzilay</a:t>
            </a:r>
            <a:r>
              <a:rPr lang="en-US" dirty="0"/>
              <a:t>, R. and L. Lee. 2004. Catching the Drift: Probabilistic Content Models, with Applications to Generation and Summarization. In </a:t>
            </a:r>
            <a:r>
              <a:rPr lang="en-US" i="1" dirty="0"/>
              <a:t>Proceedings of HLT-NAACL</a:t>
            </a:r>
            <a:r>
              <a:rPr lang="en-US" dirty="0"/>
              <a:t>, 113-120. Stroudsburg, PA.</a:t>
            </a:r>
          </a:p>
          <a:p>
            <a:r>
              <a:rPr lang="en-US" dirty="0" err="1"/>
              <a:t>Blei</a:t>
            </a:r>
            <a:r>
              <a:rPr lang="en-US" dirty="0"/>
              <a:t>, D., Ng, A. and Jordan, M. 2003. Latent </a:t>
            </a:r>
            <a:r>
              <a:rPr lang="en-US" dirty="0" err="1"/>
              <a:t>Dirichlet</a:t>
            </a:r>
            <a:r>
              <a:rPr lang="en-US" dirty="0"/>
              <a:t> Allocation. </a:t>
            </a:r>
            <a:r>
              <a:rPr lang="en-US" i="1" dirty="0"/>
              <a:t>Journal of Machine Learning</a:t>
            </a:r>
            <a:r>
              <a:rPr lang="en-US" dirty="0"/>
              <a:t>: 3, 993-1022.</a:t>
            </a:r>
          </a:p>
          <a:p>
            <a:r>
              <a:rPr lang="en-US" dirty="0"/>
              <a:t>Griffiths, T. and </a:t>
            </a:r>
            <a:r>
              <a:rPr lang="en-US" dirty="0" err="1"/>
              <a:t>Steyvers</a:t>
            </a:r>
            <a:r>
              <a:rPr lang="en-US" dirty="0"/>
              <a:t>, M. 2003. Prediction and Semantic Association. In </a:t>
            </a:r>
            <a:r>
              <a:rPr lang="en-US" i="1" dirty="0"/>
              <a:t>Neural Information Processing Systems</a:t>
            </a:r>
            <a:r>
              <a:rPr lang="en-US" dirty="0"/>
              <a:t> 15: 11-18.</a:t>
            </a:r>
          </a:p>
          <a:p>
            <a:r>
              <a:rPr lang="en-US" dirty="0"/>
              <a:t>Griffiths, T. and </a:t>
            </a:r>
            <a:r>
              <a:rPr lang="en-US" dirty="0" err="1"/>
              <a:t>Steyvers</a:t>
            </a:r>
            <a:r>
              <a:rPr lang="en-US" dirty="0"/>
              <a:t>, M. 2004. Finding Scientific Topics. Proceedings of Natural Academic of Sciences, 101 Supplement 1:5228-5235.</a:t>
            </a:r>
          </a:p>
          <a:p>
            <a:r>
              <a:rPr lang="en-US" dirty="0"/>
              <a:t>Griffiths, T. and </a:t>
            </a:r>
            <a:r>
              <a:rPr lang="en-US" dirty="0" err="1"/>
              <a:t>Steyvers</a:t>
            </a:r>
            <a:r>
              <a:rPr lang="en-US" dirty="0"/>
              <a:t>, M. 2007. Probabilistic Topic Models. In </a:t>
            </a:r>
            <a:r>
              <a:rPr lang="en-US" dirty="0" err="1"/>
              <a:t>Landauer</a:t>
            </a:r>
            <a:r>
              <a:rPr lang="en-US" dirty="0"/>
              <a:t>, T., McNamara, D., D. Dennis, S. and </a:t>
            </a:r>
            <a:r>
              <a:rPr lang="en-US" dirty="0" err="1"/>
              <a:t>Kintsch</a:t>
            </a:r>
            <a:r>
              <a:rPr lang="en-US" dirty="0"/>
              <a:t>, W. (eds.) </a:t>
            </a:r>
            <a:r>
              <a:rPr lang="en-US" i="1" dirty="0"/>
              <a:t>Latent Semantic Analysis: A Road to Meaning. </a:t>
            </a:r>
            <a:r>
              <a:rPr lang="en-US" dirty="0"/>
              <a:t>Laurence Erlbaum.</a:t>
            </a:r>
          </a:p>
          <a:p>
            <a:r>
              <a:rPr lang="en-US" dirty="0"/>
              <a:t>Hoffman, T. 1999. Probabilistic Latent Semantic Analysis.  In </a:t>
            </a:r>
            <a:r>
              <a:rPr lang="en-US" i="1" dirty="0"/>
              <a:t>Proceedings of the Fifteenth Conference on Uncertainty in Artificial Intelligence</a:t>
            </a:r>
            <a:r>
              <a:rPr lang="en-US" dirty="0"/>
              <a:t>, 289-296. Stockholm, Sweden: Morgan Kaufman.  </a:t>
            </a:r>
          </a:p>
          <a:p>
            <a:r>
              <a:rPr lang="en-US" dirty="0"/>
              <a:t>Hoffman, T. 2001. Unsupervised Learning by Probabilistic Latent Semantic Analysis. </a:t>
            </a:r>
            <a:r>
              <a:rPr lang="en-US" i="1" dirty="0"/>
              <a:t>Machine Learning Journal</a:t>
            </a:r>
            <a:r>
              <a:rPr lang="en-US" dirty="0"/>
              <a:t>, 42(1), 177-196.</a:t>
            </a:r>
          </a:p>
          <a:p>
            <a:r>
              <a:rPr lang="en-US" dirty="0" err="1"/>
              <a:t>Ramage</a:t>
            </a:r>
            <a:r>
              <a:rPr lang="en-US" dirty="0"/>
              <a:t>, D., </a:t>
            </a:r>
            <a:r>
              <a:rPr lang="en-US" dirty="0" err="1"/>
              <a:t>Dumais</a:t>
            </a:r>
            <a:r>
              <a:rPr lang="en-US" dirty="0"/>
              <a:t>, S., and </a:t>
            </a:r>
            <a:r>
              <a:rPr lang="en-US" dirty="0" err="1"/>
              <a:t>Liebling</a:t>
            </a:r>
            <a:r>
              <a:rPr lang="en-US" dirty="0"/>
              <a:t>, D. 2010. Characterizing </a:t>
            </a:r>
            <a:r>
              <a:rPr lang="en-US" dirty="0" err="1"/>
              <a:t>Microblogs</a:t>
            </a:r>
            <a:r>
              <a:rPr lang="en-US" dirty="0"/>
              <a:t> with Topic Models. Association for the Advancement of Artificial Intelligence.</a:t>
            </a:r>
          </a:p>
          <a:p>
            <a:r>
              <a:rPr lang="en-US" dirty="0"/>
              <a:t>Ritter, A., Cherry, C., and Dolan, B. 2010. Unsupervised Modeling of Twitter Conversations. In Proceedings </a:t>
            </a:r>
            <a:r>
              <a:rPr lang="en-US" i="1" dirty="0"/>
              <a:t>of HLT-NAACL</a:t>
            </a:r>
            <a:r>
              <a:rPr lang="en-US" dirty="0"/>
              <a:t> 2010. 113-120. Stroudsburg, PA.</a:t>
            </a:r>
          </a:p>
          <a:p>
            <a:r>
              <a:rPr lang="en-US" dirty="0"/>
              <a:t>Ritter, A. et. al. 2011. Status Messages: A Unique Textual Source of </a:t>
            </a:r>
            <a:r>
              <a:rPr lang="en-US" dirty="0" err="1"/>
              <a:t>Realtime</a:t>
            </a:r>
            <a:r>
              <a:rPr lang="en-US" dirty="0"/>
              <a:t> and Social Information. Presented at Natural Language Seminar, Information Sciences Institute, USC.</a:t>
            </a:r>
          </a:p>
          <a:p>
            <a:r>
              <a:rPr lang="en-US" dirty="0"/>
              <a:t>Yao, L., </a:t>
            </a:r>
            <a:r>
              <a:rPr lang="en-US" dirty="0" err="1"/>
              <a:t>Mimno,D</a:t>
            </a:r>
            <a:r>
              <a:rPr lang="en-US" dirty="0"/>
              <a:t>., and McCallum, A. 2009. Efficient Methods for Topic Model Inference on Streaming Document Collections. In </a:t>
            </a:r>
            <a:r>
              <a:rPr lang="en-US" i="1" dirty="0"/>
              <a:t>Proceedings of the 15</a:t>
            </a:r>
            <a:r>
              <a:rPr lang="en-US" i="1" baseline="30000" dirty="0"/>
              <a:t>th</a:t>
            </a:r>
            <a:r>
              <a:rPr lang="en-US" i="1" dirty="0"/>
              <a:t> ACM SIGKDD Conference on Knowledge Discovery and Data Mining</a:t>
            </a:r>
            <a:r>
              <a:rPr lang="en-US" dirty="0"/>
              <a:t>, 937-946.     </a:t>
            </a:r>
          </a:p>
          <a:p>
            <a:r>
              <a:rPr lang="en-US" dirty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b="1" dirty="0"/>
              <a:t>Social media </a:t>
            </a:r>
            <a:r>
              <a:rPr lang="en-US" b="1" dirty="0" smtClean="0"/>
              <a:t>== new </a:t>
            </a:r>
            <a:r>
              <a:rPr lang="en-US" b="1" dirty="0"/>
              <a:t>source of </a:t>
            </a:r>
            <a:r>
              <a:rPr lang="en-US" b="1" dirty="0" smtClean="0"/>
              <a:t>information and the ground for social interaction</a:t>
            </a:r>
            <a:endParaRPr lang="en-US" b="1" dirty="0"/>
          </a:p>
          <a:p>
            <a:pPr lvl="0">
              <a:buNone/>
            </a:pPr>
            <a:endParaRPr lang="en-US" b="1" dirty="0" smtClean="0"/>
          </a:p>
          <a:p>
            <a:pPr lvl="0">
              <a:buNone/>
            </a:pPr>
            <a:r>
              <a:rPr lang="en-US" b="1" dirty="0" smtClean="0"/>
              <a:t>Twitter: </a:t>
            </a:r>
          </a:p>
          <a:p>
            <a:pPr lvl="2">
              <a:buNone/>
            </a:pPr>
            <a:r>
              <a:rPr lang="en-US" sz="2800" dirty="0" smtClean="0"/>
              <a:t>Noisy and content-sparse data</a:t>
            </a:r>
          </a:p>
          <a:p>
            <a:pPr lvl="2"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Question:</a:t>
            </a:r>
          </a:p>
          <a:p>
            <a:pPr>
              <a:buNone/>
            </a:pPr>
            <a:r>
              <a:rPr lang="en-US" dirty="0" smtClean="0"/>
              <a:t>Can we carve out fine grained topics within the </a:t>
            </a:r>
          </a:p>
          <a:p>
            <a:pPr>
              <a:buNone/>
            </a:pPr>
            <a:r>
              <a:rPr lang="en-US" dirty="0" smtClean="0"/>
              <a:t>micro-documents, e.g. topics such as “food”, </a:t>
            </a:r>
          </a:p>
          <a:p>
            <a:pPr>
              <a:buNone/>
            </a:pPr>
            <a:r>
              <a:rPr lang="en-US" dirty="0" smtClean="0"/>
              <a:t>“movies”, “music”, etc ?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7000" dirty="0" smtClean="0"/>
              <a:t>Ritter </a:t>
            </a:r>
            <a:r>
              <a:rPr lang="en-US" sz="7000" dirty="0"/>
              <a:t>et al. (2010) </a:t>
            </a:r>
            <a:r>
              <a:rPr lang="en-US" sz="7000" dirty="0" smtClean="0"/>
              <a:t>uncover dialogue acts such as </a:t>
            </a:r>
          </a:p>
          <a:p>
            <a:pPr>
              <a:buNone/>
            </a:pPr>
            <a:r>
              <a:rPr lang="en-US" sz="7000" dirty="0" smtClean="0"/>
              <a:t>“Status”, “Question to Followers”,  “Comment”, </a:t>
            </a:r>
          </a:p>
          <a:p>
            <a:pPr>
              <a:buNone/>
            </a:pPr>
            <a:r>
              <a:rPr lang="en-US" sz="7000" dirty="0" smtClean="0"/>
              <a:t>“Reaction” within </a:t>
            </a:r>
            <a:r>
              <a:rPr lang="en-US" sz="7000" dirty="0"/>
              <a:t>Twitter </a:t>
            </a:r>
            <a:r>
              <a:rPr lang="en-US" sz="7000" dirty="0" smtClean="0"/>
              <a:t>post via unsupervised modeling.</a:t>
            </a:r>
          </a:p>
          <a:p>
            <a:pPr>
              <a:buNone/>
            </a:pPr>
            <a:endParaRPr lang="en-US" sz="7000" dirty="0" smtClean="0"/>
          </a:p>
          <a:p>
            <a:pPr>
              <a:buNone/>
            </a:pPr>
            <a:r>
              <a:rPr lang="en-US" sz="7000" dirty="0" err="1" smtClean="0"/>
              <a:t>Ramage</a:t>
            </a:r>
            <a:r>
              <a:rPr lang="en-US" sz="7000" dirty="0" smtClean="0"/>
              <a:t> </a:t>
            </a:r>
            <a:r>
              <a:rPr lang="en-US" sz="7000" dirty="0"/>
              <a:t>et al. (2010</a:t>
            </a:r>
            <a:r>
              <a:rPr lang="en-US" sz="7000" dirty="0" smtClean="0"/>
              <a:t>)  cluster a set </a:t>
            </a:r>
            <a:r>
              <a:rPr lang="en-US" sz="7000" dirty="0"/>
              <a:t>of Twitter </a:t>
            </a:r>
            <a:endParaRPr lang="en-US" sz="7000" dirty="0" smtClean="0"/>
          </a:p>
          <a:p>
            <a:pPr>
              <a:buNone/>
            </a:pPr>
            <a:r>
              <a:rPr lang="en-US" sz="7000" dirty="0" smtClean="0"/>
              <a:t>conversations </a:t>
            </a:r>
            <a:r>
              <a:rPr lang="en-US" sz="7000" dirty="0"/>
              <a:t>using </a:t>
            </a:r>
            <a:r>
              <a:rPr lang="en-US" sz="7000" dirty="0" smtClean="0"/>
              <a:t>supervised LDA.  </a:t>
            </a:r>
          </a:p>
          <a:p>
            <a:pPr>
              <a:buNone/>
            </a:pPr>
            <a:endParaRPr lang="en-US" sz="7000" dirty="0"/>
          </a:p>
          <a:p>
            <a:pPr>
              <a:buNone/>
            </a:pPr>
            <a:r>
              <a:rPr lang="en-US" sz="7000" dirty="0" smtClean="0"/>
              <a:t>Main finding: Twitter </a:t>
            </a:r>
            <a:r>
              <a:rPr lang="en-US" sz="7000" dirty="0"/>
              <a:t>is </a:t>
            </a:r>
            <a:r>
              <a:rPr lang="en-US" sz="7000" dirty="0" smtClean="0"/>
              <a:t>11</a:t>
            </a:r>
            <a:r>
              <a:rPr lang="en-US" sz="7000" dirty="0"/>
              <a:t>% </a:t>
            </a:r>
            <a:r>
              <a:rPr lang="en-US" sz="7000" i="1" dirty="0"/>
              <a:t>substance</a:t>
            </a:r>
            <a:r>
              <a:rPr lang="en-US" sz="7000" dirty="0"/>
              <a:t>, 5% </a:t>
            </a:r>
            <a:r>
              <a:rPr lang="en-US" sz="7000" i="1" dirty="0"/>
              <a:t>status</a:t>
            </a:r>
            <a:r>
              <a:rPr lang="en-US" sz="7000" dirty="0"/>
              <a:t>, </a:t>
            </a:r>
            <a:endParaRPr lang="en-US" sz="7000" dirty="0" smtClean="0"/>
          </a:p>
          <a:p>
            <a:pPr>
              <a:buNone/>
            </a:pPr>
            <a:r>
              <a:rPr lang="en-US" sz="7000" dirty="0" smtClean="0"/>
              <a:t>16</a:t>
            </a:r>
            <a:r>
              <a:rPr lang="en-US" sz="7000" dirty="0"/>
              <a:t>% </a:t>
            </a:r>
            <a:r>
              <a:rPr lang="en-US" sz="7000" i="1" dirty="0"/>
              <a:t>style</a:t>
            </a:r>
            <a:r>
              <a:rPr lang="en-US" sz="7000" dirty="0"/>
              <a:t>, 10% </a:t>
            </a:r>
            <a:r>
              <a:rPr lang="en-US" sz="7000" i="1" dirty="0"/>
              <a:t>social</a:t>
            </a:r>
            <a:r>
              <a:rPr lang="en-US" sz="7000" dirty="0"/>
              <a:t>, and </a:t>
            </a:r>
            <a:r>
              <a:rPr lang="en-US" sz="7000" dirty="0" smtClean="0"/>
              <a:t>56</a:t>
            </a:r>
            <a:r>
              <a:rPr lang="en-US" sz="7000" dirty="0"/>
              <a:t>% </a:t>
            </a:r>
            <a:r>
              <a:rPr lang="en-US" sz="7000" i="1" dirty="0"/>
              <a:t>other</a:t>
            </a:r>
            <a:r>
              <a:rPr lang="en-US" sz="7000" dirty="0"/>
              <a:t>. </a:t>
            </a:r>
            <a:endParaRPr lang="en-US" sz="7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3.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800" dirty="0" smtClean="0"/>
              <a:t>1119 posts were selected from Twitter</a:t>
            </a:r>
          </a:p>
          <a:p>
            <a:pPr>
              <a:buNone/>
            </a:pPr>
            <a:r>
              <a:rPr lang="en-US" sz="3800" dirty="0" smtClean="0"/>
              <a:t>corpus, with the following topics: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400" dirty="0" smtClean="0"/>
              <a:t>Food 276		Movies 141</a:t>
            </a:r>
            <a:endParaRPr lang="en-US" sz="4400" dirty="0"/>
          </a:p>
          <a:p>
            <a:pPr>
              <a:buNone/>
            </a:pPr>
            <a:r>
              <a:rPr lang="en-US" sz="4400" dirty="0" smtClean="0"/>
              <a:t>Sickness 39		Sports  34</a:t>
            </a:r>
            <a:endParaRPr lang="en-US" sz="4400" dirty="0"/>
          </a:p>
          <a:p>
            <a:pPr>
              <a:buNone/>
            </a:pPr>
            <a:r>
              <a:rPr lang="en-US" sz="4400" dirty="0" smtClean="0"/>
              <a:t>Music 153		Relationships 66</a:t>
            </a:r>
            <a:endParaRPr lang="en-US" sz="4400" dirty="0"/>
          </a:p>
          <a:p>
            <a:pPr>
              <a:buNone/>
            </a:pPr>
            <a:r>
              <a:rPr lang="en-US" sz="4400" dirty="0" smtClean="0"/>
              <a:t>Computers 57	Travel 32</a:t>
            </a:r>
            <a:endParaRPr lang="en-US" sz="4400" dirty="0"/>
          </a:p>
          <a:p>
            <a:pPr>
              <a:buNone/>
            </a:pPr>
            <a:r>
              <a:rPr lang="en-US" sz="4400" dirty="0" smtClean="0"/>
              <a:t>Other 321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topic labels were not included in the data.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dirty="0" smtClean="0"/>
              <a:t>4.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Latent </a:t>
            </a:r>
            <a:r>
              <a:rPr lang="en-US" dirty="0" err="1"/>
              <a:t>Dirichlet</a:t>
            </a:r>
            <a:r>
              <a:rPr lang="en-US" dirty="0"/>
              <a:t> Allocation (</a:t>
            </a:r>
            <a:r>
              <a:rPr lang="en-US" dirty="0" err="1"/>
              <a:t>Blei</a:t>
            </a:r>
            <a:r>
              <a:rPr lang="en-US" dirty="0"/>
              <a:t> et al, 2003) </a:t>
            </a:r>
            <a:r>
              <a:rPr lang="en-US" dirty="0" smtClean="0"/>
              <a:t>was used to model topics</a:t>
            </a:r>
          </a:p>
          <a:p>
            <a:pPr>
              <a:buNone/>
            </a:pPr>
            <a:r>
              <a:rPr lang="en-US" b="1" dirty="0" smtClean="0"/>
              <a:t>Each document  </a:t>
            </a:r>
            <a:r>
              <a:rPr lang="en-US" dirty="0" smtClean="0"/>
              <a:t>== a </a:t>
            </a:r>
            <a:r>
              <a:rPr lang="en-US" dirty="0"/>
              <a:t>mixture of </a:t>
            </a:r>
            <a:r>
              <a:rPr lang="en-US" dirty="0" smtClean="0"/>
              <a:t>topics</a:t>
            </a:r>
          </a:p>
          <a:p>
            <a:pPr>
              <a:buNone/>
            </a:pPr>
            <a:r>
              <a:rPr lang="en-US" b="1" dirty="0" smtClean="0"/>
              <a:t>Topic</a:t>
            </a:r>
            <a:r>
              <a:rPr lang="en-US" dirty="0" smtClean="0"/>
              <a:t> == </a:t>
            </a:r>
            <a:r>
              <a:rPr lang="en-US" dirty="0"/>
              <a:t>a probability distribution over </a:t>
            </a:r>
            <a:r>
              <a:rPr lang="en-US" dirty="0" smtClean="0"/>
              <a:t>words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Intuition behind LDA </a:t>
            </a:r>
            <a:r>
              <a:rPr lang="en-US" dirty="0" smtClean="0"/>
              <a:t>== words </a:t>
            </a:r>
            <a:r>
              <a:rPr lang="en-US" dirty="0"/>
              <a:t>that </a:t>
            </a:r>
            <a:r>
              <a:rPr lang="en-US" dirty="0" smtClean="0"/>
              <a:t>co-occur across documents </a:t>
            </a:r>
            <a:r>
              <a:rPr lang="en-US" dirty="0"/>
              <a:t>have similar meaning and </a:t>
            </a:r>
            <a:r>
              <a:rPr lang="en-US" dirty="0" smtClean="0"/>
              <a:t>indicate the topic </a:t>
            </a:r>
            <a:r>
              <a:rPr lang="en-US" dirty="0"/>
              <a:t>of the document.  </a:t>
            </a:r>
            <a:endParaRPr lang="en-US" dirty="0" smtClean="0"/>
          </a:p>
          <a:p>
            <a:pPr>
              <a:buNone/>
            </a:pPr>
            <a:endParaRPr lang="en-US" sz="2600" b="1" dirty="0" smtClean="0"/>
          </a:p>
          <a:p>
            <a:pPr>
              <a:buNone/>
            </a:pPr>
            <a:r>
              <a:rPr lang="en-US" sz="2600" b="1" dirty="0" smtClean="0"/>
              <a:t>Example</a:t>
            </a:r>
            <a:r>
              <a:rPr lang="en-US" sz="2600" dirty="0" smtClean="0"/>
              <a:t>: if </a:t>
            </a:r>
            <a:r>
              <a:rPr lang="en-US" sz="2600" dirty="0"/>
              <a:t>“café” and “food” </a:t>
            </a:r>
            <a:r>
              <a:rPr lang="en-US" sz="2600" dirty="0" smtClean="0"/>
              <a:t>co-occur in multiple documents</a:t>
            </a:r>
            <a:r>
              <a:rPr lang="en-US" sz="2600" dirty="0"/>
              <a:t>, </a:t>
            </a:r>
            <a:r>
              <a:rPr lang="en-US" sz="2600" dirty="0" smtClean="0"/>
              <a:t>they are related </a:t>
            </a:r>
            <a:r>
              <a:rPr lang="en-US" sz="2600"/>
              <a:t>to </a:t>
            </a:r>
            <a:r>
              <a:rPr lang="en-US" sz="2600" smtClean="0"/>
              <a:t>the </a:t>
            </a:r>
            <a:r>
              <a:rPr lang="en-US" sz="2600" dirty="0" smtClean="0"/>
              <a:t>same </a:t>
            </a:r>
            <a:r>
              <a:rPr lang="en-US" sz="2600" dirty="0"/>
              <a:t>topic.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Experiment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90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Individual </a:t>
            </a:r>
            <a:r>
              <a:rPr lang="en-US" dirty="0"/>
              <a:t>posts </a:t>
            </a:r>
            <a:r>
              <a:rPr lang="en-US" dirty="0" smtClean="0"/>
              <a:t>broken </a:t>
            </a:r>
            <a:r>
              <a:rPr lang="en-US" dirty="0"/>
              <a:t>into words and a random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topic </a:t>
            </a:r>
            <a:r>
              <a:rPr lang="en-US" dirty="0"/>
              <a:t>between 0 and 8 was assigned to each word.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Only </a:t>
            </a:r>
            <a:r>
              <a:rPr lang="en-US" dirty="0"/>
              <a:t>nouns and verbs were left in the data.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 representation of a tweet such as (1) is in (2)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(1) “hey, </a:t>
            </a:r>
            <a:r>
              <a:rPr lang="en-US" dirty="0" err="1" smtClean="0"/>
              <a:t>whats</a:t>
            </a:r>
            <a:r>
              <a:rPr lang="en-US" dirty="0" smtClean="0"/>
              <a:t> going on lets get some food in this café”</a:t>
            </a:r>
          </a:p>
          <a:p>
            <a:pPr>
              <a:buNone/>
            </a:pPr>
            <a:r>
              <a:rPr lang="en-US" dirty="0" smtClean="0"/>
              <a:t>(2) [(‘</a:t>
            </a:r>
            <a:r>
              <a:rPr lang="en-US" dirty="0"/>
              <a:t>food’, t1), (‘cafe’, t2</a:t>
            </a:r>
            <a:r>
              <a:rPr lang="en-US" dirty="0" smtClean="0"/>
              <a:t>)]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6. Unpadded Data –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9436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800" dirty="0"/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t0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music  67%; </a:t>
            </a:r>
            <a:r>
              <a:rPr lang="en-US" sz="2400" dirty="0" smtClean="0">
                <a:solidFill>
                  <a:srgbClr val="FFC000"/>
                </a:solidFill>
              </a:rPr>
              <a:t>movies 33%</a:t>
            </a:r>
          </a:p>
          <a:p>
            <a:pPr>
              <a:buNone/>
            </a:pPr>
            <a:r>
              <a:rPr lang="en-US" sz="2400" dirty="0" smtClean="0"/>
              <a:t>t1 other 50%; </a:t>
            </a:r>
            <a:r>
              <a:rPr lang="en-US" sz="2400" dirty="0" smtClean="0">
                <a:solidFill>
                  <a:srgbClr val="92D050"/>
                </a:solidFill>
              </a:rPr>
              <a:t>travel 12.5%; </a:t>
            </a:r>
            <a:r>
              <a:rPr lang="en-US" sz="2400" dirty="0" smtClean="0">
                <a:solidFill>
                  <a:srgbClr val="C00000"/>
                </a:solidFill>
              </a:rPr>
              <a:t>sports 12.5%; </a:t>
            </a:r>
            <a:r>
              <a:rPr lang="en-US" sz="2400" dirty="0" smtClean="0">
                <a:solidFill>
                  <a:srgbClr val="FF0000"/>
                </a:solidFill>
              </a:rPr>
              <a:t>food 25%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t2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music 50</a:t>
            </a:r>
            <a:r>
              <a:rPr lang="en-US" sz="2400" dirty="0" smtClean="0"/>
              <a:t>%; </a:t>
            </a:r>
            <a:r>
              <a:rPr lang="en-US" sz="2400" dirty="0" smtClean="0">
                <a:solidFill>
                  <a:srgbClr val="00B0F0"/>
                </a:solidFill>
              </a:rPr>
              <a:t>relationships 25%; </a:t>
            </a:r>
            <a:r>
              <a:rPr lang="en-US" sz="2400" dirty="0" smtClean="0">
                <a:solidFill>
                  <a:schemeClr val="bg1"/>
                </a:solidFill>
              </a:rPr>
              <a:t>sickness 12.5%; </a:t>
            </a:r>
            <a:r>
              <a:rPr lang="en-US" sz="2400" dirty="0" smtClean="0">
                <a:solidFill>
                  <a:srgbClr val="7030A0"/>
                </a:solidFill>
              </a:rPr>
              <a:t>computers 12.5%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t3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food 80%; </a:t>
            </a:r>
            <a:r>
              <a:rPr lang="en-US" sz="2400" dirty="0" smtClean="0">
                <a:solidFill>
                  <a:srgbClr val="FFC000"/>
                </a:solidFill>
              </a:rPr>
              <a:t>movies 20%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t4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food 74%; </a:t>
            </a:r>
            <a:r>
              <a:rPr lang="en-US" sz="2400" dirty="0" smtClean="0">
                <a:solidFill>
                  <a:srgbClr val="FFFF00"/>
                </a:solidFill>
              </a:rPr>
              <a:t>music 11%; </a:t>
            </a:r>
            <a:r>
              <a:rPr lang="en-US" sz="2400" dirty="0" smtClean="0">
                <a:solidFill>
                  <a:schemeClr val="bg1"/>
                </a:solidFill>
              </a:rPr>
              <a:t>sickness 10%; </a:t>
            </a:r>
            <a:r>
              <a:rPr lang="en-US" sz="2400" dirty="0" smtClean="0"/>
              <a:t>other 5%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t5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music 67%; </a:t>
            </a:r>
            <a:r>
              <a:rPr lang="en-US" sz="2400" dirty="0" smtClean="0"/>
              <a:t>other 14%; </a:t>
            </a:r>
            <a:r>
              <a:rPr lang="en-US" sz="2400" dirty="0" smtClean="0">
                <a:solidFill>
                  <a:srgbClr val="FFC000"/>
                </a:solidFill>
              </a:rPr>
              <a:t>movies 9%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FF0000"/>
                </a:solidFill>
              </a:rPr>
              <a:t>food 5%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C00000"/>
                </a:solidFill>
              </a:rPr>
              <a:t>sports 5%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t6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food 50%; </a:t>
            </a:r>
            <a:r>
              <a:rPr lang="en-US" sz="2400" dirty="0" smtClean="0"/>
              <a:t>other 14%; </a:t>
            </a:r>
            <a:r>
              <a:rPr lang="en-US" sz="2400" dirty="0" smtClean="0">
                <a:solidFill>
                  <a:schemeClr val="bg1"/>
                </a:solidFill>
              </a:rPr>
              <a:t>sickness 14%; </a:t>
            </a:r>
            <a:r>
              <a:rPr lang="en-US" sz="2400" dirty="0" smtClean="0">
                <a:solidFill>
                  <a:srgbClr val="7030A0"/>
                </a:solidFill>
              </a:rPr>
              <a:t>computers 14%; </a:t>
            </a:r>
            <a:r>
              <a:rPr lang="en-US" sz="2400" dirty="0" smtClean="0">
                <a:solidFill>
                  <a:srgbClr val="FFC000"/>
                </a:solidFill>
              </a:rPr>
              <a:t>movies 8%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t7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food 70%; </a:t>
            </a:r>
            <a:r>
              <a:rPr lang="en-US" sz="2400" dirty="0" smtClean="0">
                <a:solidFill>
                  <a:srgbClr val="FFFF00"/>
                </a:solidFill>
              </a:rPr>
              <a:t>music 20%; </a:t>
            </a:r>
            <a:r>
              <a:rPr lang="en-US" sz="2400" dirty="0" smtClean="0">
                <a:solidFill>
                  <a:srgbClr val="00B0F0"/>
                </a:solidFill>
              </a:rPr>
              <a:t>relationships 10%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t8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food 45%; </a:t>
            </a:r>
            <a:r>
              <a:rPr lang="en-US" sz="2400" dirty="0" smtClean="0">
                <a:solidFill>
                  <a:srgbClr val="92D050"/>
                </a:solidFill>
              </a:rPr>
              <a:t>travel 28%; </a:t>
            </a:r>
            <a:r>
              <a:rPr lang="en-US" sz="2400" dirty="0" smtClean="0">
                <a:solidFill>
                  <a:srgbClr val="00B0F0"/>
                </a:solidFill>
              </a:rPr>
              <a:t>relationships 9%</a:t>
            </a:r>
            <a:r>
              <a:rPr lang="en-US" sz="2400" dirty="0" smtClean="0"/>
              <a:t>; other 9%; </a:t>
            </a:r>
            <a:r>
              <a:rPr lang="en-US" sz="2400" dirty="0" smtClean="0">
                <a:solidFill>
                  <a:srgbClr val="7030A0"/>
                </a:solidFill>
              </a:rPr>
              <a:t>computers 9%	</a:t>
            </a:r>
            <a:r>
              <a:rPr lang="en-US" sz="2400" dirty="0" smtClean="0"/>
              <a:t>	      				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7. Problems &amp;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dirty="0" smtClean="0"/>
              <a:t>Results:  </a:t>
            </a:r>
            <a:r>
              <a:rPr lang="en-US" sz="8000" dirty="0" smtClean="0"/>
              <a:t>Tweets on the same topic scattered across clusters</a:t>
            </a:r>
          </a:p>
          <a:p>
            <a:pPr>
              <a:buNone/>
            </a:pPr>
            <a:r>
              <a:rPr lang="en-US" sz="8000" dirty="0" smtClean="0"/>
              <a:t>		 </a:t>
            </a:r>
            <a:r>
              <a:rPr lang="en-US" sz="8000" dirty="0"/>
              <a:t>C</a:t>
            </a:r>
            <a:r>
              <a:rPr lang="en-US" sz="8000" dirty="0" smtClean="0"/>
              <a:t>lusters contained various unrelated tweets.</a:t>
            </a:r>
          </a:p>
          <a:p>
            <a:pPr>
              <a:buNone/>
            </a:pPr>
            <a:endParaRPr lang="en-US" sz="8000" b="1" dirty="0" smtClean="0"/>
          </a:p>
          <a:p>
            <a:pPr>
              <a:buNone/>
            </a:pPr>
            <a:r>
              <a:rPr lang="en-US" sz="8000" b="1" dirty="0" smtClean="0"/>
              <a:t>Problem: </a:t>
            </a:r>
            <a:r>
              <a:rPr lang="en-US" sz="8000" dirty="0" smtClean="0"/>
              <a:t>tweets on the same topic had no words in common</a:t>
            </a:r>
          </a:p>
          <a:p>
            <a:pPr>
              <a:buNone/>
            </a:pPr>
            <a:r>
              <a:rPr lang="en-US" sz="8000" b="1" dirty="0" smtClean="0"/>
              <a:t>Solution</a:t>
            </a:r>
            <a:r>
              <a:rPr lang="en-US" sz="8000" dirty="0" smtClean="0"/>
              <a:t>:  </a:t>
            </a:r>
          </a:p>
          <a:p>
            <a:pPr>
              <a:buNone/>
            </a:pPr>
            <a:r>
              <a:rPr lang="en-US" sz="8000" dirty="0" smtClean="0"/>
              <a:t>‘</a:t>
            </a:r>
            <a:r>
              <a:rPr lang="en-US" sz="8000" dirty="0"/>
              <a:t>T</a:t>
            </a:r>
            <a:r>
              <a:rPr lang="en-US" sz="8000" dirty="0" smtClean="0"/>
              <a:t>hesaurus</a:t>
            </a:r>
            <a:r>
              <a:rPr lang="en-US" sz="8000" dirty="0"/>
              <a:t>’ of words </a:t>
            </a:r>
            <a:r>
              <a:rPr lang="en-US" sz="8000" dirty="0" smtClean="0"/>
              <a:t> related to the topics in posts was created</a:t>
            </a:r>
          </a:p>
          <a:p>
            <a:pPr>
              <a:buNone/>
            </a:pPr>
            <a:r>
              <a:rPr lang="en-US" sz="8000" dirty="0" smtClean="0"/>
              <a:t> Most generic words from the thesaurus were selected as “pads” </a:t>
            </a:r>
          </a:p>
          <a:p>
            <a:pPr>
              <a:buNone/>
            </a:pPr>
            <a:r>
              <a:rPr lang="en-US" sz="8000" b="1" dirty="0" smtClean="0"/>
              <a:t>Sample thesaurus entry:</a:t>
            </a:r>
          </a:p>
          <a:p>
            <a:pPr>
              <a:buNone/>
            </a:pPr>
            <a:r>
              <a:rPr lang="en-US" sz="8000" dirty="0" smtClean="0"/>
              <a:t>(3) </a:t>
            </a:r>
            <a:r>
              <a:rPr lang="en-US" sz="8000" dirty="0" err="1" smtClean="0"/>
              <a:t>food_topic</a:t>
            </a:r>
            <a:r>
              <a:rPr lang="en-US" sz="8000" dirty="0" smtClean="0"/>
              <a:t> [“pizza”, “café” , “food”, eat..] 		</a:t>
            </a:r>
          </a:p>
          <a:p>
            <a:pPr>
              <a:buNone/>
            </a:pPr>
            <a:r>
              <a:rPr lang="en-US" sz="8000" dirty="0" smtClean="0"/>
              <a:t>     food topic padding set: [“food”, “café”]		</a:t>
            </a:r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r>
              <a:rPr lang="en-US" sz="8000" dirty="0" smtClean="0"/>
              <a:t>Posts shorter than 3 words were padded with 2-3 words from the </a:t>
            </a:r>
          </a:p>
          <a:p>
            <a:pPr>
              <a:buNone/>
            </a:pPr>
            <a:r>
              <a:rPr lang="en-US" sz="8000" dirty="0" smtClean="0"/>
              <a:t>relevant “padding” set </a:t>
            </a:r>
          </a:p>
          <a:p>
            <a:pPr>
              <a:buNone/>
            </a:pPr>
            <a:r>
              <a:rPr lang="en-US" sz="8000" dirty="0" smtClean="0"/>
              <a:t>Padding ensured that some shared words appear in posts</a:t>
            </a:r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r>
              <a:rPr lang="en-US" sz="8000" b="1" dirty="0" smtClean="0"/>
              <a:t>Unpadded posts:</a:t>
            </a:r>
          </a:p>
          <a:p>
            <a:pPr>
              <a:buNone/>
            </a:pPr>
            <a:r>
              <a:rPr lang="en-US" sz="8000" dirty="0" smtClean="0"/>
              <a:t> (4) “café eat”  (5) “food”</a:t>
            </a:r>
          </a:p>
          <a:p>
            <a:pPr>
              <a:buNone/>
            </a:pPr>
            <a:r>
              <a:rPr lang="en-US" sz="8000" b="1" dirty="0" smtClean="0"/>
              <a:t>Padded posts:</a:t>
            </a:r>
          </a:p>
          <a:p>
            <a:pPr>
              <a:buNone/>
            </a:pPr>
            <a:r>
              <a:rPr lang="en-US" sz="8000" dirty="0" smtClean="0"/>
              <a:t>(4’) “café  food eat food”  (5’) “café food </a:t>
            </a:r>
            <a:r>
              <a:rPr lang="en-US" sz="8000" dirty="0" err="1" smtClean="0"/>
              <a:t>food</a:t>
            </a:r>
            <a:r>
              <a:rPr lang="en-US" sz="8000" dirty="0" smtClean="0"/>
              <a:t>”.  </a:t>
            </a:r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5100" dirty="0"/>
              <a:t>		</a:t>
            </a:r>
          </a:p>
          <a:p>
            <a:pPr>
              <a:buNone/>
            </a:pPr>
            <a:r>
              <a:rPr lang="en-US" sz="5100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Padded Data –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>
                <a:solidFill>
                  <a:srgbClr val="FFFF00"/>
                </a:solidFill>
              </a:rPr>
              <a:t>t0 music 77%; </a:t>
            </a:r>
            <a:r>
              <a:rPr lang="en-US" sz="2200" dirty="0" smtClean="0">
                <a:solidFill>
                  <a:srgbClr val="FF0000"/>
                </a:solidFill>
              </a:rPr>
              <a:t>food 9%</a:t>
            </a:r>
            <a:r>
              <a:rPr lang="en-US" sz="2200" dirty="0" smtClean="0"/>
              <a:t>; </a:t>
            </a:r>
            <a:r>
              <a:rPr lang="en-US" sz="2200" dirty="0" smtClean="0">
                <a:solidFill>
                  <a:srgbClr val="7030A0"/>
                </a:solidFill>
              </a:rPr>
              <a:t>computers 4.54%;  </a:t>
            </a:r>
            <a:r>
              <a:rPr lang="en-US" sz="2200" dirty="0" smtClean="0">
                <a:solidFill>
                  <a:srgbClr val="C00000"/>
                </a:solidFill>
              </a:rPr>
              <a:t>sports 4.54%; </a:t>
            </a:r>
            <a:r>
              <a:rPr lang="en-US" sz="2200" dirty="0" smtClean="0">
                <a:solidFill>
                  <a:srgbClr val="92D050"/>
                </a:solidFill>
              </a:rPr>
              <a:t>travel 4.54%</a:t>
            </a:r>
          </a:p>
          <a:p>
            <a:pPr>
              <a:buNone/>
            </a:pPr>
            <a:r>
              <a:rPr lang="en-US" sz="2200" dirty="0" smtClean="0">
                <a:solidFill>
                  <a:srgbClr val="FFC000"/>
                </a:solidFill>
              </a:rPr>
              <a:t>t1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C000"/>
                </a:solidFill>
              </a:rPr>
              <a:t>movies 80%; </a:t>
            </a:r>
            <a:r>
              <a:rPr lang="en-US" sz="2200" dirty="0" smtClean="0">
                <a:solidFill>
                  <a:srgbClr val="00B0F0"/>
                </a:solidFill>
              </a:rPr>
              <a:t>relationships 3%; </a:t>
            </a:r>
            <a:r>
              <a:rPr lang="en-US" sz="2200" dirty="0" smtClean="0">
                <a:solidFill>
                  <a:schemeClr val="bg1"/>
                </a:solidFill>
              </a:rPr>
              <a:t>sickness 10%; </a:t>
            </a:r>
            <a:r>
              <a:rPr lang="en-US" sz="2200" dirty="0" smtClean="0">
                <a:solidFill>
                  <a:srgbClr val="FFFF00"/>
                </a:solidFill>
              </a:rPr>
              <a:t>music 5%</a:t>
            </a:r>
            <a:r>
              <a:rPr lang="en-US" sz="2200" dirty="0" smtClean="0"/>
              <a:t>; </a:t>
            </a:r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FF0000"/>
                </a:solidFill>
              </a:rPr>
              <a:t>food 2%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t2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food 69%; </a:t>
            </a:r>
            <a:r>
              <a:rPr lang="en-US" sz="2200" dirty="0" smtClean="0">
                <a:solidFill>
                  <a:srgbClr val="FFC000"/>
                </a:solidFill>
              </a:rPr>
              <a:t>movies 16%; </a:t>
            </a:r>
            <a:r>
              <a:rPr lang="en-US" sz="2200" dirty="0" smtClean="0">
                <a:solidFill>
                  <a:srgbClr val="FFFF00"/>
                </a:solidFill>
              </a:rPr>
              <a:t>music 5%</a:t>
            </a:r>
            <a:r>
              <a:rPr lang="en-US" sz="2200" dirty="0" smtClean="0"/>
              <a:t>; </a:t>
            </a:r>
            <a:r>
              <a:rPr lang="en-US" sz="2200" dirty="0" smtClean="0">
                <a:solidFill>
                  <a:schemeClr val="bg1"/>
                </a:solidFill>
              </a:rPr>
              <a:t>sickness 5%; </a:t>
            </a:r>
            <a:r>
              <a:rPr lang="en-US" sz="2200" dirty="0" smtClean="0"/>
              <a:t>sports 5%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t3 food 93%; </a:t>
            </a:r>
            <a:r>
              <a:rPr lang="en-US" sz="2200" dirty="0" smtClean="0">
                <a:solidFill>
                  <a:schemeClr val="bg1"/>
                </a:solidFill>
              </a:rPr>
              <a:t>sickness 4%; </a:t>
            </a:r>
            <a:r>
              <a:rPr lang="en-US" sz="2200" dirty="0" smtClean="0"/>
              <a:t>other 3%; </a:t>
            </a:r>
            <a:r>
              <a:rPr lang="en-US" sz="2200" dirty="0" smtClean="0">
                <a:solidFill>
                  <a:srgbClr val="FFC000"/>
                </a:solidFill>
              </a:rPr>
              <a:t>movies 1%</a:t>
            </a:r>
          </a:p>
          <a:p>
            <a:pPr>
              <a:buNone/>
            </a:pPr>
            <a:r>
              <a:rPr lang="en-US" sz="2200" dirty="0" smtClean="0"/>
              <a:t>t4 other 65%; </a:t>
            </a:r>
            <a:r>
              <a:rPr lang="en-US" sz="2200" dirty="0" smtClean="0">
                <a:solidFill>
                  <a:srgbClr val="92D050"/>
                </a:solidFill>
              </a:rPr>
              <a:t>travel 29%; </a:t>
            </a:r>
            <a:r>
              <a:rPr lang="en-US" sz="2200" dirty="0" smtClean="0">
                <a:solidFill>
                  <a:srgbClr val="FFC000"/>
                </a:solidFill>
              </a:rPr>
              <a:t>movies 6%</a:t>
            </a:r>
          </a:p>
          <a:p>
            <a:pPr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t5 sickness 100%</a:t>
            </a:r>
          </a:p>
          <a:p>
            <a:pPr>
              <a:buNone/>
            </a:pPr>
            <a:r>
              <a:rPr lang="en-US" sz="2200" dirty="0" smtClean="0">
                <a:solidFill>
                  <a:srgbClr val="FFFF00"/>
                </a:solidFill>
              </a:rPr>
              <a:t>t6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FF00"/>
                </a:solidFill>
              </a:rPr>
              <a:t>music 46%; </a:t>
            </a:r>
            <a:r>
              <a:rPr lang="en-US" sz="2200" dirty="0" smtClean="0"/>
              <a:t>other 24%; </a:t>
            </a:r>
            <a:r>
              <a:rPr lang="en-US" sz="2200" dirty="0" smtClean="0">
                <a:solidFill>
                  <a:srgbClr val="C00000"/>
                </a:solidFill>
              </a:rPr>
              <a:t>sports 20%; </a:t>
            </a:r>
            <a:r>
              <a:rPr lang="en-US" sz="2200" dirty="0" smtClean="0">
                <a:solidFill>
                  <a:srgbClr val="7030A0"/>
                </a:solidFill>
              </a:rPr>
              <a:t>computers 10%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t7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food 49%; </a:t>
            </a:r>
            <a:r>
              <a:rPr lang="en-US" sz="2200" dirty="0" smtClean="0">
                <a:solidFill>
                  <a:srgbClr val="7030A0"/>
                </a:solidFill>
              </a:rPr>
              <a:t>computers 22%; </a:t>
            </a:r>
            <a:r>
              <a:rPr lang="en-US" sz="2200" dirty="0" smtClean="0"/>
              <a:t>other 20%; </a:t>
            </a:r>
            <a:r>
              <a:rPr lang="en-US" sz="2200" dirty="0" smtClean="0">
                <a:solidFill>
                  <a:srgbClr val="FFFF00"/>
                </a:solidFill>
              </a:rPr>
              <a:t>music 8%</a:t>
            </a:r>
            <a:r>
              <a:rPr lang="en-US" sz="2200" dirty="0" smtClean="0"/>
              <a:t>; </a:t>
            </a:r>
            <a:r>
              <a:rPr lang="en-US" sz="2200" dirty="0" smtClean="0">
                <a:solidFill>
                  <a:srgbClr val="FFC000"/>
                </a:solidFill>
              </a:rPr>
              <a:t>movies 1%</a:t>
            </a:r>
          </a:p>
          <a:p>
            <a:pPr>
              <a:buNone/>
            </a:pPr>
            <a:r>
              <a:rPr lang="en-US" sz="2200" dirty="0" smtClean="0">
                <a:solidFill>
                  <a:srgbClr val="00B0F0"/>
                </a:solidFill>
              </a:rPr>
              <a:t>t8 relationships 55%; </a:t>
            </a:r>
            <a:r>
              <a:rPr lang="en-US" sz="2200" dirty="0" smtClean="0">
                <a:solidFill>
                  <a:srgbClr val="FF0000"/>
                </a:solidFill>
              </a:rPr>
              <a:t>food 23%; </a:t>
            </a:r>
            <a:r>
              <a:rPr lang="en-US" sz="2200" dirty="0" smtClean="0">
                <a:solidFill>
                  <a:srgbClr val="FFFF00"/>
                </a:solidFill>
              </a:rPr>
              <a:t>music 10%; </a:t>
            </a:r>
            <a:r>
              <a:rPr lang="en-US" sz="2200" dirty="0" smtClean="0">
                <a:solidFill>
                  <a:schemeClr val="bg1"/>
                </a:solidFill>
              </a:rPr>
              <a:t>sickness 6%; </a:t>
            </a:r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FFC000"/>
                </a:solidFill>
              </a:rPr>
              <a:t>movies 6%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15967</TotalTime>
  <Words>1086</Words>
  <Application>Microsoft Office PowerPoint</Application>
  <PresentationFormat>On-screen Show (4:3)</PresentationFormat>
  <Paragraphs>152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Unsupervised Discovery of Fine-Grained Topic Clusters  in Twitter Posts    Vita G. Markman</vt:lpstr>
      <vt:lpstr>1. Introduction</vt:lpstr>
      <vt:lpstr>2. Related Work</vt:lpstr>
      <vt:lpstr>3. Data</vt:lpstr>
      <vt:lpstr>4. Algorithm</vt:lpstr>
      <vt:lpstr>5. Experiment 1</vt:lpstr>
      <vt:lpstr>6. Unpadded Data – Results </vt:lpstr>
      <vt:lpstr>7. Problems &amp; Solutions</vt:lpstr>
      <vt:lpstr>8. Padded Data – Results </vt:lpstr>
      <vt:lpstr>9. Experiment 2 - Discussion</vt:lpstr>
      <vt:lpstr>10. General Discussion</vt:lpstr>
      <vt:lpstr>11. Conclusion</vt:lpstr>
      <vt:lpstr>12. References </vt:lpstr>
    </vt:vector>
  </TitlesOfParts>
  <Company>Disney Interactive Media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Unsupervised Discovery of Fine-Grained Topic Clusters  in Twitter Posts  </dc:title>
  <dc:creator>IS_Image</dc:creator>
  <cp:lastModifiedBy>IS_Image</cp:lastModifiedBy>
  <cp:revision>819</cp:revision>
  <dcterms:created xsi:type="dcterms:W3CDTF">2011-07-22T21:20:22Z</dcterms:created>
  <dcterms:modified xsi:type="dcterms:W3CDTF">2011-08-16T20:23:30Z</dcterms:modified>
</cp:coreProperties>
</file>