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6" r:id="rId3"/>
    <p:sldId id="257" r:id="rId4"/>
    <p:sldId id="265" r:id="rId5"/>
    <p:sldId id="267" r:id="rId6"/>
    <p:sldId id="268" r:id="rId7"/>
    <p:sldId id="269" r:id="rId8"/>
    <p:sldId id="270" r:id="rId9"/>
    <p:sldId id="262" r:id="rId10"/>
    <p:sldId id="260" r:id="rId11"/>
    <p:sldId id="261" r:id="rId12"/>
    <p:sldId id="263" r:id="rId13"/>
    <p:sldId id="264" r:id="rId14"/>
    <p:sldId id="271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1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77CA2-AAD8-44C9-9D6B-27FE509E4A2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29C1C-790F-4D2E-8D48-E48151BF4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8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91AD3E4-9BBB-C647-8451-424B9F241015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1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98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3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8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3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2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5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73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9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744FF-8324-4449-9D95-C81AD2B523E4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2C049-E985-4E74-B717-9C85E9CF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5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NPSChatCorpus.xp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“Cheap” Tricks for </a:t>
            </a:r>
            <a:r>
              <a:rPr lang="en-US" dirty="0" smtClean="0"/>
              <a:t>NLP: </a:t>
            </a:r>
            <a:br>
              <a:rPr lang="en-US" dirty="0" smtClean="0"/>
            </a:br>
            <a:r>
              <a:rPr lang="en-US" sz="3600" dirty="0" smtClean="0"/>
              <a:t>An “Invited” Talk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Craig Martell</a:t>
            </a:r>
          </a:p>
          <a:p>
            <a:r>
              <a:rPr lang="en-US" dirty="0" smtClean="0"/>
              <a:t>Associate Professor</a:t>
            </a:r>
          </a:p>
          <a:p>
            <a:r>
              <a:rPr lang="en-US" dirty="0" smtClean="0"/>
              <a:t>Naval Postgraduate School</a:t>
            </a:r>
          </a:p>
          <a:p>
            <a:r>
              <a:rPr lang="en-US" dirty="0" smtClean="0"/>
              <a:t>Director, NLP 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3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Hitt – Dialogue Act/POS Tagging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But does POS tagging matter for dialogue act tagging (our actual goal in chat, </a:t>
            </a:r>
            <a:r>
              <a:rPr lang="en-US" dirty="0" err="1" smtClean="0"/>
              <a:t>sms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r>
              <a:rPr lang="en-US" dirty="0" smtClean="0"/>
              <a:t>).</a:t>
            </a:r>
          </a:p>
          <a:p>
            <a:r>
              <a:rPr lang="en-US" dirty="0" smtClean="0"/>
              <a:t>Sure, but it doesn’t have to be that good Instead of using chat at all, we (CAPT James Hitt, USN) simply generated the MLE for each word string (no </a:t>
            </a:r>
            <a:r>
              <a:rPr lang="en-US" dirty="0" err="1" smtClean="0"/>
              <a:t>wsd</a:t>
            </a:r>
            <a:r>
              <a:rPr lang="en-US" dirty="0" smtClean="0"/>
              <a:t>) from pre-existing resources (Treebank and Brown combined).</a:t>
            </a:r>
          </a:p>
          <a:p>
            <a:r>
              <a:rPr lang="en-US" dirty="0" smtClean="0"/>
              <a:t>Just using these “cheap” parts of speech we get: </a:t>
            </a:r>
            <a:r>
              <a:rPr lang="en-US" b="1" dirty="0" smtClean="0"/>
              <a:t>83.23%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83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 Language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International Corpus of Lerner English</a:t>
            </a:r>
          </a:p>
          <a:p>
            <a:r>
              <a:rPr lang="en-US" dirty="0" smtClean="0"/>
              <a:t>For each author L2 = English (except for native speaker control group)</a:t>
            </a:r>
          </a:p>
          <a:p>
            <a:r>
              <a:rPr lang="en-US" dirty="0" smtClean="0"/>
              <a:t>Texts in English</a:t>
            </a:r>
          </a:p>
          <a:p>
            <a:r>
              <a:rPr lang="en-US" dirty="0" smtClean="0"/>
              <a:t>Task: Guess L1</a:t>
            </a:r>
          </a:p>
          <a:p>
            <a:r>
              <a:rPr lang="en-US" dirty="0" smtClean="0"/>
              <a:t>Using character 3-grams, we (LT Charles Ahn, USN) got: </a:t>
            </a:r>
            <a:r>
              <a:rPr lang="en-US" b="1" dirty="0" smtClean="0"/>
              <a:t>81.3%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5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05788" cy="944562"/>
          </a:xfrm>
        </p:spPr>
        <p:txBody>
          <a:bodyPr/>
          <a:lstStyle/>
          <a:p>
            <a:r>
              <a:rPr lang="en-US" dirty="0" smtClean="0"/>
              <a:t>L1 Language Identification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1290638"/>
            <a:ext cx="8181975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99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CPOS and L1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Interestingly CPOS n-grams works very well here too: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Cells contain average counts of documents over 26 trials</a:t>
            </a:r>
          </a:p>
          <a:p>
            <a:r>
              <a:rPr lang="en-US" dirty="0" smtClean="0"/>
              <a:t>ML: Multi-class Logistic Regression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8229600" cy="2200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309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Boutwell – Authorship Detection in Twitter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Hot off the presses</a:t>
            </a:r>
          </a:p>
          <a:p>
            <a:r>
              <a:rPr lang="en-US" dirty="0" smtClean="0"/>
              <a:t>Built a “social network” from the Twitter garden hose</a:t>
            </a:r>
          </a:p>
          <a:p>
            <a:r>
              <a:rPr lang="en-US" dirty="0" smtClean="0"/>
              <a:t>Use it to simulate SMS messages within the group</a:t>
            </a:r>
          </a:p>
          <a:p>
            <a:r>
              <a:rPr lang="en-US" dirty="0" smtClean="0"/>
              <a:t>If my phone is stolen, can it tell that it isn’t me writing SMS?</a:t>
            </a:r>
          </a:p>
          <a:p>
            <a:r>
              <a:rPr lang="en-US" dirty="0" smtClean="0"/>
              <a:t>So, what do we need to do authorship detection over “SMS”</a:t>
            </a:r>
          </a:p>
          <a:p>
            <a:pPr lvl="1"/>
            <a:r>
              <a:rPr lang="en-US" dirty="0" smtClean="0"/>
              <a:t>Doesn’t seem to be a lot of authorship signal in SMS</a:t>
            </a:r>
          </a:p>
          <a:p>
            <a:r>
              <a:rPr lang="en-US" dirty="0" smtClean="0"/>
              <a:t>Well, not in one, but in 23 there is</a:t>
            </a:r>
          </a:p>
          <a:p>
            <a:pPr lvl="1"/>
            <a:r>
              <a:rPr lang="en-US" dirty="0" smtClean="0"/>
              <a:t>If we have a stream of 23 messages, we got 90% accuracy over 10 authors.</a:t>
            </a:r>
          </a:p>
          <a:p>
            <a:pPr lvl="1"/>
            <a:r>
              <a:rPr lang="en-US" dirty="0" smtClean="0"/>
              <a:t>Authors are consistent in how they deal with the constraints?</a:t>
            </a:r>
          </a:p>
          <a:p>
            <a:pPr lvl="1"/>
            <a:r>
              <a:rPr lang="en-US" dirty="0" smtClean="0"/>
              <a:t>More error/success analysis needed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42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to be explored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Can we build a better scientific understanding of different domains of text and develop a theory of what will be useful from pre-existing domains? What will be needed from the new domain?</a:t>
            </a:r>
          </a:p>
          <a:p>
            <a:r>
              <a:rPr lang="en-US" dirty="0" smtClean="0"/>
              <a:t>How much can we actually do with as little as possible?</a:t>
            </a:r>
          </a:p>
          <a:p>
            <a:pPr lvl="1"/>
            <a:r>
              <a:rPr lang="en-US" dirty="0" smtClean="0"/>
              <a:t>Do we need to parse?</a:t>
            </a:r>
          </a:p>
          <a:p>
            <a:pPr lvl="2"/>
            <a:r>
              <a:rPr lang="en-US" dirty="0" smtClean="0"/>
              <a:t>Should we expand (e.g., </a:t>
            </a:r>
            <a:r>
              <a:rPr lang="en-US" dirty="0" err="1" smtClean="0"/>
              <a:t>ur</a:t>
            </a:r>
            <a:r>
              <a:rPr lang="en-US" dirty="0" smtClean="0"/>
              <a:t>), or generate new grammars</a:t>
            </a:r>
          </a:p>
          <a:p>
            <a:pPr lvl="2"/>
            <a:r>
              <a:rPr lang="en-US" dirty="0" smtClean="0"/>
              <a:t>I argue we build new models sooner rather than later</a:t>
            </a:r>
          </a:p>
          <a:p>
            <a:pPr lvl="1"/>
            <a:r>
              <a:rPr lang="en-US" dirty="0" smtClean="0"/>
              <a:t>How do we get parallel corpora?</a:t>
            </a:r>
          </a:p>
          <a:p>
            <a:pPr lvl="1"/>
            <a:r>
              <a:rPr lang="en-US" dirty="0" smtClean="0"/>
              <a:t>How do we get best practices for mechanical </a:t>
            </a:r>
            <a:r>
              <a:rPr lang="en-US" dirty="0" err="1" smtClean="0"/>
              <a:t>turk</a:t>
            </a:r>
            <a:r>
              <a:rPr lang="en-US" dirty="0" smtClean="0"/>
              <a:t>?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We’ve been doing work on </a:t>
            </a:r>
            <a:r>
              <a:rPr lang="en-US" dirty="0" err="1" smtClean="0"/>
              <a:t>microtext</a:t>
            </a:r>
            <a:r>
              <a:rPr lang="en-US" dirty="0" smtClean="0"/>
              <a:t> since before it was “</a:t>
            </a:r>
            <a:r>
              <a:rPr lang="en-US" dirty="0" err="1" smtClean="0"/>
              <a:t>microtext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About NPS</a:t>
            </a:r>
          </a:p>
          <a:p>
            <a:r>
              <a:rPr lang="en-US" dirty="0" smtClean="0"/>
              <a:t>NPS Chat Corpus (v1 and v2?)</a:t>
            </a:r>
          </a:p>
          <a:p>
            <a:pPr lvl="1"/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Goal (Jane Lin, NSA)</a:t>
            </a:r>
          </a:p>
          <a:p>
            <a:pPr lvl="1"/>
            <a:r>
              <a:rPr lang="en-US" dirty="0" smtClean="0"/>
              <a:t>Age Detection Task (MAJ Jenny Tam, USA)</a:t>
            </a:r>
          </a:p>
          <a:p>
            <a:r>
              <a:rPr lang="en-US" dirty="0" smtClean="0"/>
              <a:t>POS and Dialogue Act tagging: using Treebank to bootstrap (Lt. Col. Eric Forsyth, USAF)</a:t>
            </a:r>
          </a:p>
          <a:p>
            <a:r>
              <a:rPr lang="en-US" dirty="0" smtClean="0"/>
              <a:t>But do we really even need to POS-tag? (CAPT James Hitt, USN)</a:t>
            </a:r>
          </a:p>
          <a:p>
            <a:pPr lvl="1"/>
            <a:r>
              <a:rPr lang="en-US" dirty="0" smtClean="0"/>
              <a:t>Getting by “on the cheap”</a:t>
            </a:r>
            <a:endParaRPr lang="en-US" dirty="0"/>
          </a:p>
          <a:p>
            <a:r>
              <a:rPr lang="en-US" dirty="0" smtClean="0"/>
              <a:t>Authorship detection in Twitter (LT Sarah Boutwell, USN)</a:t>
            </a:r>
          </a:p>
          <a:p>
            <a:r>
              <a:rPr lang="en-US" dirty="0" smtClean="0"/>
              <a:t>Good scientific goals for the community (??)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37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NPS NLP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NPS is both a university and part of the </a:t>
            </a:r>
            <a:r>
              <a:rPr lang="en-US" dirty="0" err="1" smtClean="0"/>
              <a:t>DoD</a:t>
            </a:r>
            <a:endParaRPr lang="en-US" dirty="0" smtClean="0"/>
          </a:p>
          <a:p>
            <a:r>
              <a:rPr lang="en-US" dirty="0" smtClean="0"/>
              <a:t>As a university, we work on the same types of sponsored research as civilian universities</a:t>
            </a:r>
          </a:p>
          <a:p>
            <a:pPr lvl="1"/>
            <a:r>
              <a:rPr lang="en-US" dirty="0" smtClean="0"/>
              <a:t>DARPA</a:t>
            </a:r>
            <a:r>
              <a:rPr lang="en-US" baseline="30000" dirty="0" smtClean="0"/>
              <a:t>*</a:t>
            </a:r>
            <a:r>
              <a:rPr lang="en-US" dirty="0" smtClean="0"/>
              <a:t>, IARPA, MURIs, NSF, etc.</a:t>
            </a:r>
          </a:p>
          <a:p>
            <a:pPr lvl="1"/>
            <a:r>
              <a:rPr lang="en-US" dirty="0" smtClean="0"/>
              <a:t>Standard competitive process</a:t>
            </a:r>
          </a:p>
          <a:p>
            <a:pPr lvl="1"/>
            <a:r>
              <a:rPr lang="en-US" dirty="0" smtClean="0"/>
              <a:t>Standard academia/industry expectations for results</a:t>
            </a:r>
          </a:p>
          <a:p>
            <a:pPr lvl="1"/>
            <a:r>
              <a:rPr lang="en-US" dirty="0" smtClean="0"/>
              <a:t>Same tenure and promotion process</a:t>
            </a:r>
          </a:p>
          <a:p>
            <a:r>
              <a:rPr lang="en-US" dirty="0" smtClean="0"/>
              <a:t>As a part of the </a:t>
            </a:r>
            <a:r>
              <a:rPr lang="en-US" dirty="0" err="1" smtClean="0"/>
              <a:t>DoD</a:t>
            </a:r>
            <a:r>
              <a:rPr lang="en-US" dirty="0" smtClean="0"/>
              <a:t>, we do work more directly for sponsors:</a:t>
            </a:r>
          </a:p>
          <a:p>
            <a:pPr lvl="1"/>
            <a:r>
              <a:rPr lang="en-US" dirty="0" err="1" smtClean="0"/>
              <a:t>DoD</a:t>
            </a:r>
            <a:r>
              <a:rPr lang="en-US" dirty="0" smtClean="0"/>
              <a:t>, DARPA</a:t>
            </a:r>
            <a:r>
              <a:rPr lang="en-US" baseline="30000" dirty="0" smtClean="0"/>
              <a:t>*</a:t>
            </a:r>
            <a:r>
              <a:rPr lang="en-US" dirty="0" smtClean="0"/>
              <a:t>, NRO, NSA, etc.</a:t>
            </a:r>
          </a:p>
          <a:p>
            <a:pPr lvl="1"/>
            <a:r>
              <a:rPr lang="en-US" dirty="0" smtClean="0"/>
              <a:t>Depending on the type of money, results need to be more operationally applicable</a:t>
            </a:r>
          </a:p>
          <a:p>
            <a:pPr lvl="1"/>
            <a:r>
              <a:rPr lang="en-US" dirty="0" smtClean="0"/>
              <a:t>We have had some cool results using “cheap” tricks that could point to more “normal” academic research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2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Recent and 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IARPA SCIL</a:t>
            </a:r>
          </a:p>
          <a:p>
            <a:pPr lvl="1"/>
            <a:r>
              <a:rPr lang="en-US" dirty="0" smtClean="0"/>
              <a:t>Persuasion Detection</a:t>
            </a:r>
          </a:p>
          <a:p>
            <a:pPr lvl="1"/>
            <a:r>
              <a:rPr lang="en-US" dirty="0" smtClean="0"/>
              <a:t>Sub-group Detection</a:t>
            </a:r>
          </a:p>
          <a:p>
            <a:pPr lvl="1"/>
            <a:r>
              <a:rPr lang="en-US" dirty="0" smtClean="0"/>
              <a:t>In forums, chat, etc. (“</a:t>
            </a:r>
            <a:r>
              <a:rPr lang="en-US" dirty="0" err="1" smtClean="0"/>
              <a:t>microtext</a:t>
            </a:r>
            <a:r>
              <a:rPr lang="en-US" dirty="0" smtClean="0"/>
              <a:t>”)</a:t>
            </a:r>
          </a:p>
          <a:p>
            <a:pPr lvl="1"/>
            <a:r>
              <a:rPr lang="en-US" dirty="0" smtClean="0"/>
              <a:t>With UMD, UCSC, and Temple</a:t>
            </a:r>
            <a:endParaRPr lang="en-US" dirty="0"/>
          </a:p>
          <a:p>
            <a:r>
              <a:rPr lang="en-US" dirty="0" err="1" smtClean="0"/>
              <a:t>DoD</a:t>
            </a:r>
            <a:r>
              <a:rPr lang="en-US" dirty="0" smtClean="0"/>
              <a:t>, 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Topic Detection in IRC Chat (Adams 2008)</a:t>
            </a:r>
            <a:endParaRPr lang="en-US" dirty="0" smtClean="0"/>
          </a:p>
          <a:p>
            <a:pPr lvl="1"/>
            <a:r>
              <a:rPr lang="en-US" dirty="0" smtClean="0"/>
              <a:t>Authorship “signal boosting” with large author sets</a:t>
            </a:r>
          </a:p>
          <a:p>
            <a:pPr lvl="2"/>
            <a:r>
              <a:rPr lang="en-US" dirty="0" smtClean="0"/>
              <a:t>Any boost is remarkably useful to analysts</a:t>
            </a:r>
          </a:p>
          <a:p>
            <a:pPr lvl="1"/>
            <a:r>
              <a:rPr lang="en-US" dirty="0" smtClean="0"/>
              <a:t>Project  away topic signal from documents for cleaner authorship signal (topic does most of the work)</a:t>
            </a:r>
          </a:p>
          <a:p>
            <a:pPr lvl="1"/>
            <a:r>
              <a:rPr lang="en-US" dirty="0"/>
              <a:t>L1 detection from English-L2 documents. </a:t>
            </a:r>
            <a:endParaRPr lang="en-US" dirty="0" smtClean="0"/>
          </a:p>
          <a:p>
            <a:pPr lvl="1"/>
            <a:r>
              <a:rPr lang="en-US" dirty="0" smtClean="0"/>
              <a:t>“On-phone” NLP (above and more)</a:t>
            </a:r>
          </a:p>
          <a:p>
            <a:pPr lvl="2"/>
            <a:r>
              <a:rPr lang="en-US" dirty="0" smtClean="0"/>
              <a:t>Accuracy vs Computational Power</a:t>
            </a:r>
          </a:p>
        </p:txBody>
      </p:sp>
    </p:spTree>
    <p:extLst>
      <p:ext uri="{BB962C8B-B14F-4D97-AF65-F5344CB8AC3E}">
        <p14:creationId xmlns:p14="http://schemas.microsoft.com/office/powerpoint/2010/main" val="58137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NPS Chat Corpus, V1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Gather 495,000 posts in age-based rooms</a:t>
            </a:r>
          </a:p>
          <a:p>
            <a:pPr lvl="1"/>
            <a:r>
              <a:rPr lang="en-US" sz="3200" dirty="0" smtClean="0"/>
              <a:t>According to the terms of service of the chat service</a:t>
            </a:r>
          </a:p>
          <a:p>
            <a:r>
              <a:rPr lang="en-US" sz="3600" dirty="0" smtClean="0"/>
              <a:t>To abide by the privacy act, we hand anonymized 10,000 posts, tagged them for dialogue act and part of speech</a:t>
            </a:r>
          </a:p>
          <a:p>
            <a:pPr lvl="1"/>
            <a:r>
              <a:rPr lang="en-US" sz="3200" dirty="0" smtClean="0"/>
              <a:t>Go to </a:t>
            </a:r>
            <a:r>
              <a:rPr lang="en-US" sz="3200" dirty="0" smtClean="0">
                <a:hlinkClick r:id="rId2" action="ppaction://hlinkfile"/>
              </a:rPr>
              <a:t>Web Page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3925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NPS Chat Corpus, V2?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have also gathered data to aid in doing conversational thread extraction:</a:t>
            </a:r>
          </a:p>
          <a:p>
            <a:pPr lvl="1"/>
            <a:r>
              <a:rPr lang="en-US" dirty="0" smtClean="0"/>
              <a:t>Essentially, we want to cluster posts according to what conversation they’re in</a:t>
            </a:r>
          </a:p>
          <a:p>
            <a:pPr lvl="1"/>
            <a:r>
              <a:rPr lang="en-US" dirty="0" smtClean="0"/>
              <a:t>Not necessarily mutually exclusive clusters</a:t>
            </a:r>
          </a:p>
          <a:p>
            <a:r>
              <a:rPr lang="en-US" dirty="0" smtClean="0"/>
              <a:t>We gathered data similar to that gathered by </a:t>
            </a:r>
            <a:r>
              <a:rPr lang="en-US" dirty="0" err="1" smtClean="0"/>
              <a:t>Elsner</a:t>
            </a:r>
            <a:r>
              <a:rPr lang="en-US" dirty="0" smtClean="0"/>
              <a:t> and </a:t>
            </a:r>
            <a:r>
              <a:rPr lang="en-US" dirty="0" err="1" smtClean="0"/>
              <a:t>Charniak</a:t>
            </a:r>
            <a:r>
              <a:rPr lang="en-US" dirty="0" smtClean="0"/>
              <a:t> at Brown</a:t>
            </a:r>
          </a:p>
          <a:p>
            <a:pPr lvl="1"/>
            <a:r>
              <a:rPr lang="en-US" dirty="0" smtClean="0"/>
              <a:t>They gathered IRC data from </a:t>
            </a:r>
            <a:r>
              <a:rPr lang="en-US" b="1" dirty="0" smtClean="0"/>
              <a:t>Linux</a:t>
            </a:r>
            <a:r>
              <a:rPr lang="en-US" dirty="0" smtClean="0"/>
              <a:t> tech help</a:t>
            </a:r>
          </a:p>
          <a:p>
            <a:pPr lvl="1"/>
            <a:r>
              <a:rPr lang="en-US" dirty="0" smtClean="0"/>
              <a:t>We added </a:t>
            </a:r>
            <a:r>
              <a:rPr lang="en-US" b="1" dirty="0" err="1" smtClean="0"/>
              <a:t>iPhone</a:t>
            </a:r>
            <a:r>
              <a:rPr lang="en-US" dirty="0" smtClean="0"/>
              <a:t> and </a:t>
            </a:r>
            <a:r>
              <a:rPr lang="en-US" b="1" dirty="0" smtClean="0"/>
              <a:t>Python</a:t>
            </a:r>
            <a:r>
              <a:rPr lang="en-US" dirty="0" smtClean="0"/>
              <a:t> tech help, and </a:t>
            </a:r>
            <a:r>
              <a:rPr lang="en-US" b="1" dirty="0" smtClean="0"/>
              <a:t>Physics</a:t>
            </a:r>
            <a:r>
              <a:rPr lang="en-US" dirty="0" smtClean="0"/>
              <a:t> Q&amp;A</a:t>
            </a:r>
          </a:p>
          <a:p>
            <a:pPr lvl="1"/>
            <a:r>
              <a:rPr lang="en-US" dirty="0" smtClean="0"/>
              <a:t>It has all been hand “clustered” for conversations</a:t>
            </a:r>
          </a:p>
          <a:p>
            <a:pPr lvl="1"/>
            <a:r>
              <a:rPr lang="en-US" dirty="0" smtClean="0"/>
              <a:t>Working with UCSC CS (Lyn Walker) and Linguistics (Pranav Anand) to augment the annotation to include dialogue act and “attachment” instead of clusters.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21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Use: Age </a:t>
            </a:r>
            <a:r>
              <a:rPr lang="en-US" dirty="0" smtClean="0"/>
              <a:t>Detection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700" dirty="0"/>
              <a:t>Second Youth Internet Safety Survey (2005) (YISS-2)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Decrease in youths receiving solicitations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Number of dangerous sexual overtures/</a:t>
            </a:r>
            <a:r>
              <a:rPr lang="en-US" sz="2400" dirty="0">
                <a:solidFill>
                  <a:srgbClr val="FF0000"/>
                </a:solidFill>
              </a:rPr>
              <a:t>aggressive solicitations has not declined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 35% of the aggressive episodes, </a:t>
            </a:r>
            <a:r>
              <a:rPr lang="en-US" sz="2400" dirty="0">
                <a:solidFill>
                  <a:srgbClr val="FF0000"/>
                </a:solidFill>
              </a:rPr>
              <a:t>youths did not think the solicitations were serious enough to tell anyone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Only 7% of the aggressive solicitations were reported to law enforcement, ISP, or other authority</a:t>
            </a:r>
          </a:p>
          <a:p>
            <a:pPr>
              <a:lnSpc>
                <a:spcPct val="90000"/>
              </a:lnSpc>
            </a:pPr>
            <a:r>
              <a:rPr lang="en-US" sz="2700" dirty="0"/>
              <a:t>Need for an </a:t>
            </a:r>
            <a:r>
              <a:rPr lang="en-US" sz="2700" dirty="0">
                <a:solidFill>
                  <a:srgbClr val="FF0000"/>
                </a:solidFill>
              </a:rPr>
              <a:t>automated system that can recognize adults conversing with teens </a:t>
            </a:r>
            <a:r>
              <a:rPr lang="en-US" sz="2700" dirty="0"/>
              <a:t>to alert parents of possible inappropriate conversations</a:t>
            </a:r>
          </a:p>
          <a:p>
            <a:pPr>
              <a:lnSpc>
                <a:spcPct val="90000"/>
              </a:lnSpc>
            </a:pP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7799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Tam – Chat Classification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371600"/>
            <a:ext cx="8382000" cy="5105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NPS Chat Corpus (Talk City Chat Data)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Teens, 20s, 30s, 40s, 50+</a:t>
            </a:r>
          </a:p>
          <a:p>
            <a:pPr>
              <a:lnSpc>
                <a:spcPct val="80000"/>
              </a:lnSpc>
            </a:pPr>
            <a:r>
              <a:rPr lang="en-US" sz="2000"/>
              <a:t>Perverted Justice (IM chat logs)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Pseudo Victims (adults posing as minors)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Convicted criminals (solicitation of minors)</a:t>
            </a:r>
          </a:p>
          <a:p>
            <a:pPr>
              <a:lnSpc>
                <a:spcPct val="80000"/>
              </a:lnSpc>
            </a:pPr>
            <a:r>
              <a:rPr lang="en-US" sz="2000"/>
              <a:t>Binary Classification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teens vs. adults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teens vs. specific age group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teens vs. pseudo victims (similarity between actual teens to adults pretending to be teens)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criminals vs. teens (looking for minors soliciting minors)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criminals vs. pseudo victims</a:t>
            </a:r>
          </a:p>
          <a:p>
            <a:pPr>
              <a:lnSpc>
                <a:spcPct val="80000"/>
              </a:lnSpc>
            </a:pPr>
            <a:r>
              <a:rPr lang="en-US" sz="2000"/>
              <a:t>Classification Tool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Linear Support Vector Machine with different slack variables</a:t>
            </a:r>
          </a:p>
          <a:p>
            <a:pPr>
              <a:lnSpc>
                <a:spcPct val="80000"/>
              </a:lnSpc>
            </a:pPr>
            <a:r>
              <a:rPr lang="en-US" sz="2400"/>
              <a:t>Result: 80-90% success at detecting Teens from Adults.  But the most important is detecting Teens from 20s.  &gt;90%</a:t>
            </a:r>
          </a:p>
          <a:p>
            <a:pPr>
              <a:lnSpc>
                <a:spcPct val="80000"/>
              </a:lnSpc>
            </a:pPr>
            <a:r>
              <a:rPr lang="en-US" sz="2400"/>
              <a:t>Current state of the art in the field!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 lvl="1">
              <a:lnSpc>
                <a:spcPct val="80000"/>
              </a:lnSpc>
            </a:pPr>
            <a:endParaRPr lang="en-US" sz="1700"/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96989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Forsyth – Dialogue Act/POS Tagging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 experiment in cross-domain NLP</a:t>
            </a:r>
          </a:p>
          <a:p>
            <a:r>
              <a:rPr lang="en-US" dirty="0" smtClean="0"/>
              <a:t>We wanted to POS tag chat (Lt Col Eric Forsyth, USAF) </a:t>
            </a:r>
          </a:p>
          <a:p>
            <a:r>
              <a:rPr lang="en-US" dirty="0" err="1" smtClean="0"/>
              <a:t>Lex</a:t>
            </a:r>
            <a:r>
              <a:rPr lang="en-US" dirty="0" smtClean="0"/>
              <a:t>. Bigrams → Bigrams → </a:t>
            </a:r>
            <a:r>
              <a:rPr lang="en-US" dirty="0" err="1" smtClean="0"/>
              <a:t>Lex</a:t>
            </a:r>
            <a:r>
              <a:rPr lang="en-US" dirty="0" smtClean="0"/>
              <a:t>. Unigrams → Unigrams → MLE from training data</a:t>
            </a:r>
          </a:p>
          <a:p>
            <a:r>
              <a:rPr lang="en-US" dirty="0" smtClean="0"/>
              <a:t>WSJ train, chat test: </a:t>
            </a:r>
            <a:r>
              <a:rPr lang="en-US" b="1" dirty="0" smtClean="0"/>
              <a:t>57.4%</a:t>
            </a:r>
            <a:r>
              <a:rPr lang="en-US" dirty="0" smtClean="0"/>
              <a:t> accuracy</a:t>
            </a:r>
          </a:p>
          <a:p>
            <a:pPr lvl="1"/>
            <a:r>
              <a:rPr lang="en-US" dirty="0" smtClean="0"/>
              <a:t>Not surprising.  Chat is not like WSJ</a:t>
            </a:r>
          </a:p>
          <a:p>
            <a:r>
              <a:rPr lang="en-US" dirty="0" smtClean="0"/>
              <a:t>Treebank train, chat test: </a:t>
            </a:r>
            <a:r>
              <a:rPr lang="en-US" b="1" dirty="0" smtClean="0"/>
              <a:t>65.8%</a:t>
            </a:r>
            <a:r>
              <a:rPr lang="en-US" dirty="0" smtClean="0"/>
              <a:t> accuracy</a:t>
            </a:r>
          </a:p>
          <a:p>
            <a:pPr lvl="1"/>
            <a:r>
              <a:rPr lang="en-US" dirty="0" smtClean="0"/>
              <a:t>Includes ATIS, Switchboard; chat is somewhat speech like</a:t>
            </a:r>
          </a:p>
          <a:p>
            <a:r>
              <a:rPr lang="en-US" dirty="0" smtClean="0"/>
              <a:t>Boot strapped/hand corrected POS tags for 10,000 posts </a:t>
            </a:r>
          </a:p>
          <a:p>
            <a:r>
              <a:rPr lang="en-US" dirty="0" smtClean="0"/>
              <a:t>Chat train, chat test: </a:t>
            </a:r>
            <a:r>
              <a:rPr lang="en-US" b="1" dirty="0" smtClean="0"/>
              <a:t>73.7%</a:t>
            </a:r>
          </a:p>
          <a:p>
            <a:r>
              <a:rPr lang="en-US" dirty="0" smtClean="0"/>
              <a:t>But, add 10,000 chat posts to Treebank: </a:t>
            </a:r>
            <a:r>
              <a:rPr lang="en-US" b="1" dirty="0" smtClean="0"/>
              <a:t>87.1%</a:t>
            </a:r>
            <a:r>
              <a:rPr lang="en-US" i="1" dirty="0" smtClean="0"/>
              <a:t> </a:t>
            </a:r>
            <a:endParaRPr lang="en-US" b="1" i="1" dirty="0" smtClean="0"/>
          </a:p>
          <a:p>
            <a:pPr lvl="1"/>
            <a:r>
              <a:rPr lang="en-US" dirty="0" smtClean="0"/>
              <a:t>Using HMM tagger trained on combo: </a:t>
            </a:r>
            <a:r>
              <a:rPr lang="en-US" b="1" dirty="0" smtClean="0"/>
              <a:t>90.8%</a:t>
            </a:r>
          </a:p>
          <a:p>
            <a:r>
              <a:rPr lang="en-US" dirty="0" smtClean="0"/>
              <a:t>Using these parts of speeches tags as part of the input, we can dialogue act tag at </a:t>
            </a:r>
            <a:r>
              <a:rPr lang="en-US" b="1" dirty="0" smtClean="0"/>
              <a:t>83.2%</a:t>
            </a:r>
            <a:r>
              <a:rPr lang="en-US" dirty="0" smtClean="0"/>
              <a:t> accuracy.</a:t>
            </a:r>
          </a:p>
        </p:txBody>
      </p:sp>
    </p:spTree>
    <p:extLst>
      <p:ext uri="{BB962C8B-B14F-4D97-AF65-F5344CB8AC3E}">
        <p14:creationId xmlns:p14="http://schemas.microsoft.com/office/powerpoint/2010/main" val="69831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</TotalTime>
  <Words>1211</Words>
  <Application>Microsoft Office PowerPoint</Application>
  <PresentationFormat>On-screen Show (4:3)</PresentationFormat>
  <Paragraphs>134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“Cheap” Tricks for NLP:  An “Invited” Talk</vt:lpstr>
      <vt:lpstr>Overview</vt:lpstr>
      <vt:lpstr>NPS NLP Lab</vt:lpstr>
      <vt:lpstr>Some Recent and Current Work</vt:lpstr>
      <vt:lpstr>The NPS Chat Corpus, V1</vt:lpstr>
      <vt:lpstr>The NPS Chat Corpus, V2? </vt:lpstr>
      <vt:lpstr>First Use: Age Detection</vt:lpstr>
      <vt:lpstr>Tam – Chat Classification</vt:lpstr>
      <vt:lpstr>Forsyth – Dialogue Act/POS Tagging</vt:lpstr>
      <vt:lpstr>Hitt – Dialogue Act/POS Tagging</vt:lpstr>
      <vt:lpstr>L1 Language Identification</vt:lpstr>
      <vt:lpstr>L1 Language Identification</vt:lpstr>
      <vt:lpstr>CPOS and L1 Identification</vt:lpstr>
      <vt:lpstr>Boutwell – Authorship Detection in Twitter</vt:lpstr>
      <vt:lpstr>Research to be explored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“Cheap” Tricks for NLP at NPS</dc:title>
  <dc:creator>Craig H. Martell</dc:creator>
  <cp:lastModifiedBy>Craig H. Martell</cp:lastModifiedBy>
  <cp:revision>47</cp:revision>
  <dcterms:created xsi:type="dcterms:W3CDTF">2011-08-03T15:41:57Z</dcterms:created>
  <dcterms:modified xsi:type="dcterms:W3CDTF">2011-08-08T16:55:57Z</dcterms:modified>
</cp:coreProperties>
</file>